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0" r:id="rId4"/>
    <p:sldId id="320" r:id="rId5"/>
    <p:sldId id="332" r:id="rId6"/>
    <p:sldId id="333" r:id="rId7"/>
    <p:sldId id="334" r:id="rId8"/>
    <p:sldId id="335" r:id="rId9"/>
    <p:sldId id="336" r:id="rId10"/>
    <p:sldId id="337" r:id="rId11"/>
    <p:sldId id="338" r:id="rId12"/>
    <p:sldId id="339" r:id="rId13"/>
    <p:sldId id="362" r:id="rId14"/>
    <p:sldId id="340" r:id="rId15"/>
    <p:sldId id="341" r:id="rId16"/>
    <p:sldId id="342" r:id="rId17"/>
    <p:sldId id="321" r:id="rId18"/>
    <p:sldId id="355" r:id="rId19"/>
    <p:sldId id="281" r:id="rId20"/>
    <p:sldId id="322" r:id="rId21"/>
    <p:sldId id="363" r:id="rId22"/>
    <p:sldId id="323" r:id="rId23"/>
    <p:sldId id="356" r:id="rId24"/>
    <p:sldId id="357" r:id="rId25"/>
    <p:sldId id="358" r:id="rId26"/>
    <p:sldId id="359" r:id="rId27"/>
    <p:sldId id="360" r:id="rId28"/>
    <p:sldId id="361" r:id="rId29"/>
    <p:sldId id="364" r:id="rId30"/>
    <p:sldId id="365" r:id="rId31"/>
    <p:sldId id="366" r:id="rId3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9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7.01.2021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118661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7.01.2021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827114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7.01.2021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1964442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7.01.2021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771018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B0D523A9-0564-45A5-A481-F07821FB512D}" type="datetimeFigureOut">
              <a:rPr lang="tr-TR" smtClean="0"/>
              <a:t>7.01.2021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956617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B0D523A9-0564-45A5-A481-F07821FB512D}" type="datetimeFigureOut">
              <a:rPr lang="tr-TR" smtClean="0"/>
              <a:t>7.01.2021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3498538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B0D523A9-0564-45A5-A481-F07821FB512D}" type="datetimeFigureOut">
              <a:rPr lang="tr-TR" smtClean="0"/>
              <a:t>7.01.2021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3812525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B0D523A9-0564-45A5-A481-F07821FB512D}" type="datetimeFigureOut">
              <a:rPr lang="tr-TR" smtClean="0"/>
              <a:t>7.01.2021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632364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0D523A9-0564-45A5-A481-F07821FB512D}" type="datetimeFigureOut">
              <a:rPr lang="tr-TR" smtClean="0"/>
              <a:t>7.01.2021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1619149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0D523A9-0564-45A5-A481-F07821FB512D}" type="datetimeFigureOut">
              <a:rPr lang="tr-TR" smtClean="0"/>
              <a:t>7.01.2021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657636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0D523A9-0564-45A5-A481-F07821FB512D}" type="datetimeFigureOut">
              <a:rPr lang="tr-TR" smtClean="0"/>
              <a:t>7.01.2021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619187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D523A9-0564-45A5-A481-F07821FB512D}" type="datetimeFigureOut">
              <a:rPr lang="tr-TR" smtClean="0"/>
              <a:t>7.01.2021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FA3920-FF7C-48FD-AE3C-7E95DEC0CD92}" type="slidenum">
              <a:rPr lang="tr-TR" smtClean="0"/>
              <a:t>‹#›</a:t>
            </a:fld>
            <a:endParaRPr lang="tr-TR"/>
          </a:p>
        </p:txBody>
      </p:sp>
    </p:spTree>
    <p:extLst>
      <p:ext uri="{BB962C8B-B14F-4D97-AF65-F5344CB8AC3E}">
        <p14:creationId xmlns:p14="http://schemas.microsoft.com/office/powerpoint/2010/main" val="4208589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 </a:t>
            </a:r>
            <a:endParaRPr lang="tr-TR" dirty="0"/>
          </a:p>
        </p:txBody>
      </p:sp>
      <p:sp>
        <p:nvSpPr>
          <p:cNvPr id="3" name="Alt Başlık 2"/>
          <p:cNvSpPr>
            <a:spLocks noGrp="1"/>
          </p:cNvSpPr>
          <p:nvPr>
            <p:ph type="subTitle" idx="1"/>
          </p:nvPr>
        </p:nvSpPr>
        <p:spPr/>
        <p:txBody>
          <a:bodyPr/>
          <a:lstStyle/>
          <a:p>
            <a:endParaRPr lang="tr-TR" dirty="0"/>
          </a:p>
        </p:txBody>
      </p:sp>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 y="-34291"/>
            <a:ext cx="12252960" cy="6892291"/>
          </a:xfrm>
          <a:prstGeom prst="rect">
            <a:avLst/>
          </a:prstGeom>
        </p:spPr>
      </p:pic>
      <p:sp>
        <p:nvSpPr>
          <p:cNvPr id="14" name="Metin kutusu 13"/>
          <p:cNvSpPr txBox="1"/>
          <p:nvPr/>
        </p:nvSpPr>
        <p:spPr>
          <a:xfrm>
            <a:off x="6505303" y="5442858"/>
            <a:ext cx="6209211" cy="1077218"/>
          </a:xfrm>
          <a:prstGeom prst="rect">
            <a:avLst/>
          </a:prstGeom>
          <a:noFill/>
        </p:spPr>
        <p:txBody>
          <a:bodyPr wrap="square" rtlCol="0">
            <a:spAutoFit/>
          </a:bodyPr>
          <a:lstStyle/>
          <a:p>
            <a:r>
              <a:rPr lang="tr-TR" sz="3200" b="1" dirty="0">
                <a:solidFill>
                  <a:srgbClr val="C00000"/>
                </a:solidFill>
              </a:rPr>
              <a:t>KEFARETLER, ADAK VE YEMİNLER, HARAMLAR VE HELALLER</a:t>
            </a:r>
            <a:endParaRPr lang="tr-TR" sz="3200" b="1" dirty="0">
              <a:solidFill>
                <a:srgbClr val="C00000"/>
              </a:solidFill>
              <a:latin typeface="Adobe Caslon Pro" panose="0205050205050A020403" pitchFamily="18" charset="-94"/>
              <a:ea typeface="Adobe Myungjo Std M" panose="02020600000000000000" pitchFamily="18" charset="-128"/>
            </a:endParaRPr>
          </a:p>
        </p:txBody>
      </p:sp>
    </p:spTree>
    <p:extLst>
      <p:ext uri="{BB962C8B-B14F-4D97-AF65-F5344CB8AC3E}">
        <p14:creationId xmlns:p14="http://schemas.microsoft.com/office/powerpoint/2010/main" val="341541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765585"/>
          </a:xfrm>
        </p:spPr>
        <p:txBody>
          <a:bodyPr/>
          <a:lstStyle/>
          <a:p>
            <a:r>
              <a:rPr lang="tr-TR" b="1" dirty="0" smtClean="0">
                <a:solidFill>
                  <a:srgbClr val="C00000"/>
                </a:solidFill>
              </a:rPr>
              <a:t>İçecekler</a:t>
            </a:r>
            <a:endParaRPr lang="tr-TR" dirty="0">
              <a:solidFill>
                <a:srgbClr val="00B050"/>
              </a:solidFill>
            </a:endParaRPr>
          </a:p>
        </p:txBody>
      </p:sp>
      <p:sp>
        <p:nvSpPr>
          <p:cNvPr id="3" name="İçerik Yer Tutucusu 2"/>
          <p:cNvSpPr>
            <a:spLocks noGrp="1"/>
          </p:cNvSpPr>
          <p:nvPr>
            <p:ph idx="1"/>
          </p:nvPr>
        </p:nvSpPr>
        <p:spPr>
          <a:xfrm>
            <a:off x="838200" y="1307690"/>
            <a:ext cx="10515600" cy="4869273"/>
          </a:xfrm>
        </p:spPr>
        <p:txBody>
          <a:bodyPr>
            <a:normAutofit fontScale="92500" lnSpcReduction="20000"/>
          </a:bodyPr>
          <a:lstStyle/>
          <a:p>
            <a:pPr>
              <a:lnSpc>
                <a:spcPct val="150000"/>
              </a:lnSpc>
              <a:spcBef>
                <a:spcPts val="600"/>
              </a:spcBef>
            </a:pPr>
            <a:r>
              <a:rPr lang="tr-TR" b="1" dirty="0">
                <a:solidFill>
                  <a:srgbClr val="00B050"/>
                </a:solidFill>
              </a:rPr>
              <a:t>a. </a:t>
            </a:r>
            <a:r>
              <a:rPr lang="tr-TR" b="1" dirty="0" err="1">
                <a:solidFill>
                  <a:srgbClr val="00B050"/>
                </a:solidFill>
              </a:rPr>
              <a:t>Hamr</a:t>
            </a:r>
            <a:r>
              <a:rPr lang="tr-TR" b="1" dirty="0">
                <a:solidFill>
                  <a:srgbClr val="00B050"/>
                </a:solidFill>
              </a:rPr>
              <a:t>: </a:t>
            </a:r>
            <a:r>
              <a:rPr lang="tr-TR" dirty="0"/>
              <a:t>Azı ve çoğu sarhoşluk veren içkiye hangi maddeden üretilirse üretilsin </a:t>
            </a:r>
            <a:r>
              <a:rPr lang="tr-TR" dirty="0" err="1"/>
              <a:t>hamr</a:t>
            </a:r>
            <a:r>
              <a:rPr lang="tr-TR" dirty="0"/>
              <a:t> denilmektedir. Bütün fıkıh mezheplerinde hâkim ve ağırlıklı görüş sarhoş edici özelliği bulunan bütün içki türlerinin haram olduğudur. Alkollü maddelerin ilaç yapımında kullanılması caizdir. Başka alternatif bir ilaç bulunamadığında ve tedavi edeceği tıbben kesinlik kazandığı durumlarda tedavi için alkol kullanımı zaruret olduğundan caizdir. Fakihlerin büyük çoğunluğu </a:t>
            </a:r>
            <a:r>
              <a:rPr lang="tr-TR" dirty="0" err="1"/>
              <a:t>hamr</a:t>
            </a:r>
            <a:r>
              <a:rPr lang="tr-TR" dirty="0"/>
              <a:t> ile ilgi ayetin şarabı “</a:t>
            </a:r>
            <a:r>
              <a:rPr lang="tr-TR" dirty="0" err="1"/>
              <a:t>rics</a:t>
            </a:r>
            <a:r>
              <a:rPr lang="tr-TR" dirty="0"/>
              <a:t>” (pislik) olarak nitelendirmesinden dolayı şarabı kan ve idrar gibi necaseti </a:t>
            </a:r>
            <a:r>
              <a:rPr lang="tr-TR" dirty="0" err="1"/>
              <a:t>galiza</a:t>
            </a:r>
            <a:r>
              <a:rPr lang="tr-TR" dirty="0"/>
              <a:t> olarak kabul eder.</a:t>
            </a:r>
          </a:p>
        </p:txBody>
      </p:sp>
    </p:spTree>
    <p:extLst>
      <p:ext uri="{BB962C8B-B14F-4D97-AF65-F5344CB8AC3E}">
        <p14:creationId xmlns:p14="http://schemas.microsoft.com/office/powerpoint/2010/main" val="2671312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785248"/>
          </a:xfrm>
        </p:spPr>
        <p:txBody>
          <a:bodyPr/>
          <a:lstStyle/>
          <a:p>
            <a:r>
              <a:rPr lang="tr-TR" b="1" dirty="0">
                <a:solidFill>
                  <a:srgbClr val="C00000"/>
                </a:solidFill>
              </a:rPr>
              <a:t>İçecekler</a:t>
            </a:r>
          </a:p>
        </p:txBody>
      </p:sp>
      <p:sp>
        <p:nvSpPr>
          <p:cNvPr id="3" name="İçerik Yer Tutucusu 2"/>
          <p:cNvSpPr>
            <a:spLocks noGrp="1"/>
          </p:cNvSpPr>
          <p:nvPr>
            <p:ph idx="1"/>
          </p:nvPr>
        </p:nvSpPr>
        <p:spPr>
          <a:xfrm>
            <a:off x="838200" y="1268361"/>
            <a:ext cx="10515600" cy="4908602"/>
          </a:xfrm>
        </p:spPr>
        <p:txBody>
          <a:bodyPr>
            <a:normAutofit/>
          </a:bodyPr>
          <a:lstStyle/>
          <a:p>
            <a:pPr>
              <a:lnSpc>
                <a:spcPct val="150000"/>
              </a:lnSpc>
              <a:spcBef>
                <a:spcPts val="600"/>
              </a:spcBef>
            </a:pPr>
            <a:r>
              <a:rPr lang="tr-TR" b="1" dirty="0">
                <a:solidFill>
                  <a:srgbClr val="00B050"/>
                </a:solidFill>
              </a:rPr>
              <a:t>b. </a:t>
            </a:r>
            <a:r>
              <a:rPr lang="tr-TR" b="1" dirty="0" smtClean="0">
                <a:solidFill>
                  <a:srgbClr val="00B050"/>
                </a:solidFill>
              </a:rPr>
              <a:t>Sigara</a:t>
            </a:r>
          </a:p>
          <a:p>
            <a:pPr>
              <a:lnSpc>
                <a:spcPct val="150000"/>
              </a:lnSpc>
              <a:spcBef>
                <a:spcPts val="600"/>
              </a:spcBef>
            </a:pPr>
            <a:r>
              <a:rPr lang="tr-TR" dirty="0" err="1" smtClean="0"/>
              <a:t>Şari</a:t>
            </a:r>
            <a:r>
              <a:rPr lang="tr-TR" dirty="0" smtClean="0"/>
              <a:t> </a:t>
            </a:r>
            <a:r>
              <a:rPr lang="tr-TR" dirty="0"/>
              <a:t>tarafından kesin bir yasaklama olmadığı için sigara içmenin </a:t>
            </a:r>
            <a:r>
              <a:rPr lang="tr-TR" dirty="0" err="1"/>
              <a:t>mübah</a:t>
            </a:r>
            <a:r>
              <a:rPr lang="tr-TR" dirty="0"/>
              <a:t> olduğunu ileri süren fakihler vardır. Diğer fakihler sigara </a:t>
            </a:r>
            <a:r>
              <a:rPr lang="tr-TR" dirty="0" smtClean="0"/>
              <a:t>içmeyi, </a:t>
            </a:r>
            <a:r>
              <a:rPr lang="tr-TR" dirty="0"/>
              <a:t>doğru bulmadıkları ancak delil eksikliğinden dolayı haram da diyemediklerinden mekruh kabul etmişlerdir. Başka bir fakih grubu </a:t>
            </a:r>
            <a:r>
              <a:rPr lang="tr-TR" dirty="0" smtClean="0"/>
              <a:t>ise, </a:t>
            </a:r>
            <a:r>
              <a:rPr lang="tr-TR" dirty="0"/>
              <a:t>sağlık ve ekonomik açıdan </a:t>
            </a:r>
            <a:r>
              <a:rPr lang="tr-TR" dirty="0" smtClean="0"/>
              <a:t>zarara </a:t>
            </a:r>
            <a:r>
              <a:rPr lang="tr-TR" dirty="0"/>
              <a:t>yol açması sebebiyle haram saymıştır.</a:t>
            </a:r>
          </a:p>
        </p:txBody>
      </p:sp>
    </p:spTree>
    <p:extLst>
      <p:ext uri="{BB962C8B-B14F-4D97-AF65-F5344CB8AC3E}">
        <p14:creationId xmlns:p14="http://schemas.microsoft.com/office/powerpoint/2010/main" val="2745158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795081"/>
          </a:xfrm>
        </p:spPr>
        <p:txBody>
          <a:bodyPr/>
          <a:lstStyle/>
          <a:p>
            <a:r>
              <a:rPr lang="tr-TR" b="1" dirty="0" smtClean="0">
                <a:solidFill>
                  <a:srgbClr val="C00000"/>
                </a:solidFill>
              </a:rPr>
              <a:t>Örtünme</a:t>
            </a:r>
            <a:endParaRPr lang="tr-TR" b="1" dirty="0">
              <a:solidFill>
                <a:srgbClr val="C00000"/>
              </a:solidFill>
            </a:endParaRPr>
          </a:p>
        </p:txBody>
      </p:sp>
      <p:sp>
        <p:nvSpPr>
          <p:cNvPr id="3" name="İçerik Yer Tutucusu 2"/>
          <p:cNvSpPr>
            <a:spLocks noGrp="1"/>
          </p:cNvSpPr>
          <p:nvPr>
            <p:ph idx="1"/>
          </p:nvPr>
        </p:nvSpPr>
        <p:spPr>
          <a:xfrm>
            <a:off x="838200" y="1288026"/>
            <a:ext cx="10515600" cy="4888937"/>
          </a:xfrm>
        </p:spPr>
        <p:txBody>
          <a:bodyPr>
            <a:normAutofit/>
          </a:bodyPr>
          <a:lstStyle/>
          <a:p>
            <a:pPr>
              <a:lnSpc>
                <a:spcPct val="150000"/>
              </a:lnSpc>
              <a:spcBef>
                <a:spcPts val="600"/>
              </a:spcBef>
            </a:pPr>
            <a:r>
              <a:rPr lang="tr-TR" dirty="0"/>
              <a:t>a. Kadınların kadınlara ve mahremlerine karşı avret yeri, Hanefi ve Şafi mezheplerine göre erkeğin erkeğe avret yeri </a:t>
            </a:r>
            <a:r>
              <a:rPr lang="tr-TR" dirty="0" smtClean="0"/>
              <a:t>gibidir.</a:t>
            </a:r>
          </a:p>
          <a:p>
            <a:pPr>
              <a:lnSpc>
                <a:spcPct val="150000"/>
              </a:lnSpc>
              <a:spcBef>
                <a:spcPts val="600"/>
              </a:spcBef>
            </a:pPr>
            <a:r>
              <a:rPr lang="tr-TR" dirty="0" smtClean="0"/>
              <a:t>b</a:t>
            </a:r>
            <a:r>
              <a:rPr lang="tr-TR" dirty="0"/>
              <a:t>. Maliki ve Hanbeli mezhebine göre kadının mahrem erkekler yanında el, yüz, baş, boyun, kol ve ayak haricinde tüm vücudun avret olduğu ve örtünmesinin gerektiği </a:t>
            </a:r>
            <a:r>
              <a:rPr lang="tr-TR" dirty="0" smtClean="0"/>
              <a:t>yönündedir.</a:t>
            </a:r>
          </a:p>
        </p:txBody>
      </p:sp>
    </p:spTree>
    <p:extLst>
      <p:ext uri="{BB962C8B-B14F-4D97-AF65-F5344CB8AC3E}">
        <p14:creationId xmlns:p14="http://schemas.microsoft.com/office/powerpoint/2010/main" val="2391249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1040888"/>
          </a:xfrm>
        </p:spPr>
        <p:txBody>
          <a:bodyPr/>
          <a:lstStyle/>
          <a:p>
            <a:r>
              <a:rPr lang="tr-TR" b="1" dirty="0">
                <a:solidFill>
                  <a:srgbClr val="C00000"/>
                </a:solidFill>
              </a:rPr>
              <a:t>Örtünme</a:t>
            </a:r>
            <a:endParaRPr lang="tr-TR" dirty="0"/>
          </a:p>
        </p:txBody>
      </p:sp>
      <p:sp>
        <p:nvSpPr>
          <p:cNvPr id="3" name="İçerik Yer Tutucusu 2"/>
          <p:cNvSpPr>
            <a:spLocks noGrp="1"/>
          </p:cNvSpPr>
          <p:nvPr>
            <p:ph idx="1"/>
          </p:nvPr>
        </p:nvSpPr>
        <p:spPr>
          <a:xfrm>
            <a:off x="838200" y="1592826"/>
            <a:ext cx="10515600" cy="4584137"/>
          </a:xfrm>
        </p:spPr>
        <p:txBody>
          <a:bodyPr/>
          <a:lstStyle/>
          <a:p>
            <a:pPr>
              <a:lnSpc>
                <a:spcPct val="150000"/>
              </a:lnSpc>
              <a:spcBef>
                <a:spcPts val="600"/>
              </a:spcBef>
            </a:pPr>
            <a:r>
              <a:rPr lang="tr-TR" dirty="0"/>
              <a:t>c. Kadının yabancı </a:t>
            </a:r>
            <a:r>
              <a:rPr lang="tr-TR" dirty="0" smtClean="0"/>
              <a:t>erkekler, </a:t>
            </a:r>
            <a:r>
              <a:rPr lang="tr-TR" dirty="0"/>
              <a:t>yani mahremi olmayan erkekler karşısında avret yeri yüz, el ve ayakları hariç tüm </a:t>
            </a:r>
            <a:r>
              <a:rPr lang="tr-TR" dirty="0" smtClean="0"/>
              <a:t>vücududur</a:t>
            </a:r>
            <a:r>
              <a:rPr lang="tr-TR" dirty="0"/>
              <a:t>.</a:t>
            </a:r>
          </a:p>
          <a:p>
            <a:pPr>
              <a:lnSpc>
                <a:spcPct val="150000"/>
              </a:lnSpc>
              <a:spcBef>
                <a:spcPts val="600"/>
              </a:spcBef>
            </a:pPr>
            <a:r>
              <a:rPr lang="tr-TR" dirty="0"/>
              <a:t>d. Elbisenin kadının vücut hatlarını belli etmemesi ve içini göstermemesi ilke olarak benimsenmiştir.</a:t>
            </a:r>
          </a:p>
          <a:p>
            <a:endParaRPr lang="tr-TR" dirty="0"/>
          </a:p>
        </p:txBody>
      </p:sp>
    </p:spTree>
    <p:extLst>
      <p:ext uri="{BB962C8B-B14F-4D97-AF65-F5344CB8AC3E}">
        <p14:creationId xmlns:p14="http://schemas.microsoft.com/office/powerpoint/2010/main" val="629387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696758"/>
          </a:xfrm>
        </p:spPr>
        <p:txBody>
          <a:bodyPr>
            <a:normAutofit/>
          </a:bodyPr>
          <a:lstStyle/>
          <a:p>
            <a:r>
              <a:rPr lang="tr-TR" b="1" dirty="0">
                <a:solidFill>
                  <a:srgbClr val="C00000"/>
                </a:solidFill>
              </a:rPr>
              <a:t>Örtünme</a:t>
            </a:r>
          </a:p>
        </p:txBody>
      </p:sp>
      <p:sp>
        <p:nvSpPr>
          <p:cNvPr id="3" name="İçerik Yer Tutucusu 2"/>
          <p:cNvSpPr>
            <a:spLocks noGrp="1"/>
          </p:cNvSpPr>
          <p:nvPr>
            <p:ph idx="1"/>
          </p:nvPr>
        </p:nvSpPr>
        <p:spPr>
          <a:xfrm>
            <a:off x="838200" y="1061884"/>
            <a:ext cx="10515600" cy="5115080"/>
          </a:xfrm>
        </p:spPr>
        <p:txBody>
          <a:bodyPr>
            <a:normAutofit fontScale="92500"/>
          </a:bodyPr>
          <a:lstStyle/>
          <a:p>
            <a:pPr>
              <a:lnSpc>
                <a:spcPct val="150000"/>
              </a:lnSpc>
              <a:spcBef>
                <a:spcPts val="600"/>
              </a:spcBef>
            </a:pPr>
            <a:r>
              <a:rPr lang="tr-TR" b="1" dirty="0">
                <a:solidFill>
                  <a:srgbClr val="00B050"/>
                </a:solidFill>
              </a:rPr>
              <a:t>İpek Elbise ve Kumaş </a:t>
            </a:r>
            <a:r>
              <a:rPr lang="tr-TR" b="1" dirty="0" smtClean="0">
                <a:solidFill>
                  <a:srgbClr val="00B050"/>
                </a:solidFill>
              </a:rPr>
              <a:t>Kullanımı</a:t>
            </a:r>
          </a:p>
          <a:p>
            <a:pPr>
              <a:lnSpc>
                <a:spcPct val="150000"/>
              </a:lnSpc>
              <a:spcBef>
                <a:spcPts val="600"/>
              </a:spcBef>
            </a:pPr>
            <a:r>
              <a:rPr lang="tr-TR" dirty="0" smtClean="0"/>
              <a:t>Fakihlerin çoğu, ipek </a:t>
            </a:r>
            <a:r>
              <a:rPr lang="tr-TR" dirty="0"/>
              <a:t>giymenin </a:t>
            </a:r>
            <a:r>
              <a:rPr lang="tr-TR" dirty="0" smtClean="0"/>
              <a:t>erkeklere haram </a:t>
            </a:r>
            <a:r>
              <a:rPr lang="tr-TR" dirty="0"/>
              <a:t>olduğunu ileri </a:t>
            </a:r>
            <a:r>
              <a:rPr lang="tr-TR" dirty="0" smtClean="0"/>
              <a:t>sürmüşlerdir.</a:t>
            </a:r>
          </a:p>
          <a:p>
            <a:pPr>
              <a:lnSpc>
                <a:spcPct val="150000"/>
              </a:lnSpc>
              <a:spcBef>
                <a:spcPts val="600"/>
              </a:spcBef>
            </a:pPr>
            <a:r>
              <a:rPr lang="tr-TR" dirty="0" smtClean="0"/>
              <a:t>İpek </a:t>
            </a:r>
            <a:r>
              <a:rPr lang="tr-TR" dirty="0"/>
              <a:t>kumaştan bir şey giymek kadınlara caizdir, saf ipek olmadan ipek karışımı kumaşlar erkeklere de caizdir. Cilt hastalığı sebebiyle ipek kumaş giyilebilir, </a:t>
            </a:r>
            <a:r>
              <a:rPr lang="tr-TR" dirty="0" smtClean="0"/>
              <a:t>çocuklar da giyebilir.</a:t>
            </a:r>
          </a:p>
          <a:p>
            <a:pPr>
              <a:lnSpc>
                <a:spcPct val="150000"/>
              </a:lnSpc>
              <a:spcBef>
                <a:spcPts val="600"/>
              </a:spcBef>
            </a:pPr>
            <a:r>
              <a:rPr lang="tr-TR" dirty="0" smtClean="0"/>
              <a:t>İpek </a:t>
            </a:r>
            <a:r>
              <a:rPr lang="tr-TR" dirty="0"/>
              <a:t>kumaştan yorgan, yastık vb. caiz </a:t>
            </a:r>
            <a:r>
              <a:rPr lang="tr-TR" dirty="0" smtClean="0"/>
              <a:t>değildir.</a:t>
            </a:r>
          </a:p>
          <a:p>
            <a:pPr>
              <a:lnSpc>
                <a:spcPct val="150000"/>
              </a:lnSpc>
              <a:spcBef>
                <a:spcPts val="600"/>
              </a:spcBef>
            </a:pPr>
            <a:r>
              <a:rPr lang="tr-TR" dirty="0" smtClean="0"/>
              <a:t>İpek </a:t>
            </a:r>
            <a:r>
              <a:rPr lang="tr-TR" dirty="0"/>
              <a:t>alışverişi ve hediyesi caizdir.</a:t>
            </a:r>
          </a:p>
        </p:txBody>
      </p:sp>
    </p:spTree>
    <p:extLst>
      <p:ext uri="{BB962C8B-B14F-4D97-AF65-F5344CB8AC3E}">
        <p14:creationId xmlns:p14="http://schemas.microsoft.com/office/powerpoint/2010/main" val="3620076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962230"/>
          </a:xfrm>
        </p:spPr>
        <p:txBody>
          <a:bodyPr>
            <a:normAutofit/>
          </a:bodyPr>
          <a:lstStyle/>
          <a:p>
            <a:r>
              <a:rPr lang="tr-TR" b="1" dirty="0" smtClean="0">
                <a:solidFill>
                  <a:srgbClr val="C00000"/>
                </a:solidFill>
              </a:rPr>
              <a:t>Örtünme</a:t>
            </a:r>
            <a:endParaRPr lang="tr-TR" dirty="0">
              <a:solidFill>
                <a:srgbClr val="C00000"/>
              </a:solidFill>
            </a:endParaRPr>
          </a:p>
        </p:txBody>
      </p:sp>
      <p:sp>
        <p:nvSpPr>
          <p:cNvPr id="3" name="İçerik Yer Tutucusu 2"/>
          <p:cNvSpPr>
            <a:spLocks noGrp="1"/>
          </p:cNvSpPr>
          <p:nvPr>
            <p:ph idx="1"/>
          </p:nvPr>
        </p:nvSpPr>
        <p:spPr>
          <a:xfrm>
            <a:off x="838200" y="1327356"/>
            <a:ext cx="10515600" cy="4849607"/>
          </a:xfrm>
        </p:spPr>
        <p:txBody>
          <a:bodyPr>
            <a:normAutofit/>
          </a:bodyPr>
          <a:lstStyle/>
          <a:p>
            <a:pPr>
              <a:lnSpc>
                <a:spcPct val="150000"/>
              </a:lnSpc>
              <a:spcBef>
                <a:spcPts val="600"/>
              </a:spcBef>
            </a:pPr>
            <a:r>
              <a:rPr lang="tr-TR" b="1" dirty="0">
                <a:solidFill>
                  <a:srgbClr val="00B050"/>
                </a:solidFill>
              </a:rPr>
              <a:t>Süslenme ve Estetik </a:t>
            </a:r>
            <a:r>
              <a:rPr lang="tr-TR" b="1" dirty="0" smtClean="0">
                <a:solidFill>
                  <a:srgbClr val="00B050"/>
                </a:solidFill>
              </a:rPr>
              <a:t>Müdahale</a:t>
            </a:r>
          </a:p>
          <a:p>
            <a:pPr>
              <a:lnSpc>
                <a:spcPct val="150000"/>
              </a:lnSpc>
              <a:spcBef>
                <a:spcPts val="600"/>
              </a:spcBef>
            </a:pPr>
            <a:r>
              <a:rPr lang="tr-TR" dirty="0" smtClean="0"/>
              <a:t>Kadınların </a:t>
            </a:r>
            <a:r>
              <a:rPr lang="tr-TR" dirty="0"/>
              <a:t>saçlarını her türlü renge boyaması </a:t>
            </a:r>
            <a:r>
              <a:rPr lang="tr-TR" dirty="0" smtClean="0"/>
              <a:t>caizdir. </a:t>
            </a:r>
            <a:r>
              <a:rPr lang="tr-TR" dirty="0"/>
              <a:t>E</a:t>
            </a:r>
            <a:r>
              <a:rPr lang="tr-TR" dirty="0" smtClean="0"/>
              <a:t>rkeklerin ise, saçlarını siyah </a:t>
            </a:r>
            <a:r>
              <a:rPr lang="tr-TR" dirty="0"/>
              <a:t>haricinde bir renge boyaması </a:t>
            </a:r>
            <a:r>
              <a:rPr lang="tr-TR" dirty="0" smtClean="0"/>
              <a:t>gerekir.</a:t>
            </a:r>
          </a:p>
          <a:p>
            <a:pPr>
              <a:lnSpc>
                <a:spcPct val="150000"/>
              </a:lnSpc>
              <a:spcBef>
                <a:spcPts val="600"/>
              </a:spcBef>
            </a:pPr>
            <a:r>
              <a:rPr lang="tr-TR" dirty="0" smtClean="0"/>
              <a:t>Kadının kocasının </a:t>
            </a:r>
            <a:r>
              <a:rPr lang="tr-TR" dirty="0"/>
              <a:t>isteği üzerine yüzündeki kılları alması caizdir. Yasak olan kadının </a:t>
            </a:r>
            <a:r>
              <a:rPr lang="tr-TR" dirty="0" smtClean="0"/>
              <a:t>kocası dışındakiler </a:t>
            </a:r>
            <a:r>
              <a:rPr lang="tr-TR" dirty="0"/>
              <a:t>için bunları </a:t>
            </a:r>
            <a:r>
              <a:rPr lang="tr-TR" dirty="0" smtClean="0"/>
              <a:t>almasıdır.</a:t>
            </a:r>
          </a:p>
          <a:p>
            <a:pPr>
              <a:lnSpc>
                <a:spcPct val="150000"/>
              </a:lnSpc>
              <a:spcBef>
                <a:spcPts val="600"/>
              </a:spcBef>
            </a:pPr>
            <a:r>
              <a:rPr lang="tr-TR" dirty="0" smtClean="0"/>
              <a:t>Dövme </a:t>
            </a:r>
            <a:r>
              <a:rPr lang="tr-TR" dirty="0"/>
              <a:t>(</a:t>
            </a:r>
            <a:r>
              <a:rPr lang="tr-TR" dirty="0" err="1"/>
              <a:t>veşm</a:t>
            </a:r>
            <a:r>
              <a:rPr lang="tr-TR" dirty="0"/>
              <a:t>) yaptırmak vücutta kalıcı </a:t>
            </a:r>
            <a:r>
              <a:rPr lang="tr-TR" dirty="0" smtClean="0"/>
              <a:t>iz </a:t>
            </a:r>
            <a:r>
              <a:rPr lang="tr-TR" dirty="0"/>
              <a:t>bırakmak ve fıtratı değiştirmek </a:t>
            </a:r>
            <a:r>
              <a:rPr lang="tr-TR" dirty="0" smtClean="0"/>
              <a:t>anlamına geleceği için </a:t>
            </a:r>
            <a:r>
              <a:rPr lang="tr-TR" dirty="0"/>
              <a:t>caiz </a:t>
            </a:r>
            <a:r>
              <a:rPr lang="tr-TR" dirty="0" smtClean="0"/>
              <a:t>görülmemiştir.</a:t>
            </a:r>
          </a:p>
        </p:txBody>
      </p:sp>
    </p:spTree>
    <p:extLst>
      <p:ext uri="{BB962C8B-B14F-4D97-AF65-F5344CB8AC3E}">
        <p14:creationId xmlns:p14="http://schemas.microsoft.com/office/powerpoint/2010/main" val="1893436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83572"/>
          </a:xfrm>
        </p:spPr>
        <p:txBody>
          <a:bodyPr/>
          <a:lstStyle/>
          <a:p>
            <a:r>
              <a:rPr lang="tr-TR" b="1" dirty="0">
                <a:solidFill>
                  <a:srgbClr val="C00000"/>
                </a:solidFill>
              </a:rPr>
              <a:t>Örtünme</a:t>
            </a:r>
          </a:p>
        </p:txBody>
      </p:sp>
      <p:sp>
        <p:nvSpPr>
          <p:cNvPr id="3" name="İçerik Yer Tutucusu 2"/>
          <p:cNvSpPr>
            <a:spLocks noGrp="1"/>
          </p:cNvSpPr>
          <p:nvPr>
            <p:ph idx="1"/>
          </p:nvPr>
        </p:nvSpPr>
        <p:spPr>
          <a:xfrm>
            <a:off x="838200" y="1337187"/>
            <a:ext cx="10515600" cy="5043947"/>
          </a:xfrm>
        </p:spPr>
        <p:txBody>
          <a:bodyPr>
            <a:normAutofit lnSpcReduction="10000"/>
          </a:bodyPr>
          <a:lstStyle/>
          <a:p>
            <a:pPr>
              <a:lnSpc>
                <a:spcPct val="150000"/>
              </a:lnSpc>
              <a:spcBef>
                <a:spcPts val="600"/>
              </a:spcBef>
            </a:pPr>
            <a:r>
              <a:rPr lang="tr-TR" b="1" dirty="0">
                <a:solidFill>
                  <a:srgbClr val="00B050"/>
                </a:solidFill>
              </a:rPr>
              <a:t>Estetik; </a:t>
            </a:r>
            <a:r>
              <a:rPr lang="tr-TR" dirty="0"/>
              <a:t>bir kimsenin toplum içerisinde aşağılık psikolojisine girmesine neden olan, manen eziyet görmesine ve aşağılanmasına yol açan şekil bozukluklarının, yanık izlerinin ya da şaşılık gibi durumların düzeltilmesi tedavi mahiyetinde olup caiz görülmüştür. </a:t>
            </a:r>
            <a:r>
              <a:rPr lang="tr-TR" dirty="0" smtClean="0"/>
              <a:t>Başka bir ifadeyle </a:t>
            </a:r>
            <a:r>
              <a:rPr lang="tr-TR" dirty="0"/>
              <a:t>estetik için, tedavi amaçlı zaruret halinde başvurulması gerekmektedir. Karşı cinse benzeme kastı olmaması gerekmektedir. Müdahalenin galip bir zan ile yarara bağlanması gerekmektedir. Estetik yaptırırken </a:t>
            </a:r>
            <a:r>
              <a:rPr lang="tr-TR" dirty="0" smtClean="0"/>
              <a:t>amaç, </a:t>
            </a:r>
            <a:r>
              <a:rPr lang="tr-TR" dirty="0"/>
              <a:t>asli hilkati değiştirmek olmamalıdır.</a:t>
            </a:r>
          </a:p>
        </p:txBody>
      </p:sp>
    </p:spTree>
    <p:extLst>
      <p:ext uri="{BB962C8B-B14F-4D97-AF65-F5344CB8AC3E}">
        <p14:creationId xmlns:p14="http://schemas.microsoft.com/office/powerpoint/2010/main" val="3328877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657430"/>
          </a:xfrm>
        </p:spPr>
        <p:txBody>
          <a:bodyPr>
            <a:normAutofit fontScale="90000"/>
          </a:bodyPr>
          <a:lstStyle/>
          <a:p>
            <a:r>
              <a:rPr lang="tr-TR" dirty="0" smtClean="0"/>
              <a:t/>
            </a:r>
            <a:br>
              <a:rPr lang="tr-TR" dirty="0" smtClean="0"/>
            </a:br>
            <a:r>
              <a:rPr lang="tr-TR" b="1" dirty="0">
                <a:solidFill>
                  <a:srgbClr val="C00000"/>
                </a:solidFill>
              </a:rPr>
              <a:t>Örtünme</a:t>
            </a:r>
            <a:r>
              <a:rPr lang="tr-TR" dirty="0"/>
              <a:t/>
            </a:r>
            <a:br>
              <a:rPr lang="tr-TR" dirty="0"/>
            </a:br>
            <a:endParaRPr lang="tr-TR" b="1" dirty="0">
              <a:solidFill>
                <a:srgbClr val="C00000"/>
              </a:solidFill>
            </a:endParaRPr>
          </a:p>
        </p:txBody>
      </p:sp>
      <p:sp>
        <p:nvSpPr>
          <p:cNvPr id="3" name="İçerik Yer Tutucusu 2"/>
          <p:cNvSpPr>
            <a:spLocks noGrp="1"/>
          </p:cNvSpPr>
          <p:nvPr>
            <p:ph idx="1"/>
          </p:nvPr>
        </p:nvSpPr>
        <p:spPr>
          <a:xfrm>
            <a:off x="838200" y="1022556"/>
            <a:ext cx="10515600" cy="5154408"/>
          </a:xfrm>
        </p:spPr>
        <p:txBody>
          <a:bodyPr>
            <a:normAutofit fontScale="92500" lnSpcReduction="10000"/>
          </a:bodyPr>
          <a:lstStyle/>
          <a:p>
            <a:pPr>
              <a:lnSpc>
                <a:spcPct val="120000"/>
              </a:lnSpc>
              <a:spcBef>
                <a:spcPts val="600"/>
              </a:spcBef>
            </a:pPr>
            <a:r>
              <a:rPr lang="tr-TR" b="1" dirty="0">
                <a:solidFill>
                  <a:srgbClr val="00B050"/>
                </a:solidFill>
              </a:rPr>
              <a:t>Altın ve Gümüş </a:t>
            </a:r>
            <a:r>
              <a:rPr lang="tr-TR" b="1" dirty="0" smtClean="0">
                <a:solidFill>
                  <a:srgbClr val="00B050"/>
                </a:solidFill>
              </a:rPr>
              <a:t>Kullanımı</a:t>
            </a:r>
          </a:p>
          <a:p>
            <a:pPr>
              <a:lnSpc>
                <a:spcPct val="120000"/>
              </a:lnSpc>
              <a:spcBef>
                <a:spcPts val="600"/>
              </a:spcBef>
            </a:pPr>
            <a:r>
              <a:rPr lang="tr-TR" dirty="0" smtClean="0"/>
              <a:t>Kadınların </a:t>
            </a:r>
            <a:r>
              <a:rPr lang="tr-TR" dirty="0"/>
              <a:t>gayri meşru tarz ve zeminde tahrik aracı </a:t>
            </a:r>
            <a:r>
              <a:rPr lang="tr-TR" dirty="0" smtClean="0"/>
              <a:t>haline getirmemeleri </a:t>
            </a:r>
            <a:r>
              <a:rPr lang="tr-TR" dirty="0"/>
              <a:t>kaydıyla </a:t>
            </a:r>
            <a:r>
              <a:rPr lang="tr-TR" dirty="0" smtClean="0"/>
              <a:t>altın </a:t>
            </a:r>
            <a:r>
              <a:rPr lang="tr-TR" dirty="0"/>
              <a:t>ve gümüş kullanmaları </a:t>
            </a:r>
            <a:r>
              <a:rPr lang="tr-TR" dirty="0" smtClean="0"/>
              <a:t>caizdir.</a:t>
            </a:r>
          </a:p>
          <a:p>
            <a:pPr>
              <a:lnSpc>
                <a:spcPct val="120000"/>
              </a:lnSpc>
              <a:spcBef>
                <a:spcPts val="600"/>
              </a:spcBef>
            </a:pPr>
            <a:r>
              <a:rPr lang="tr-TR" dirty="0" smtClean="0"/>
              <a:t>Erkekler </a:t>
            </a:r>
            <a:r>
              <a:rPr lang="tr-TR" dirty="0"/>
              <a:t>için altın yüzük caiz </a:t>
            </a:r>
            <a:r>
              <a:rPr lang="tr-TR" dirty="0" smtClean="0"/>
              <a:t>değildir.</a:t>
            </a:r>
          </a:p>
          <a:p>
            <a:pPr>
              <a:lnSpc>
                <a:spcPct val="120000"/>
              </a:lnSpc>
              <a:spcBef>
                <a:spcPts val="600"/>
              </a:spcBef>
            </a:pPr>
            <a:r>
              <a:rPr lang="tr-TR" dirty="0" smtClean="0"/>
              <a:t>Kadınlara </a:t>
            </a:r>
            <a:r>
              <a:rPr lang="tr-TR" dirty="0"/>
              <a:t>altının helal olmasının </a:t>
            </a:r>
            <a:r>
              <a:rPr lang="tr-TR" dirty="0" smtClean="0"/>
              <a:t>sebebi, </a:t>
            </a:r>
            <a:r>
              <a:rPr lang="tr-TR" dirty="0"/>
              <a:t>fıtratlarında süslenmeye düşkün </a:t>
            </a:r>
            <a:r>
              <a:rPr lang="tr-TR" dirty="0" smtClean="0"/>
              <a:t>olmaları; </a:t>
            </a:r>
            <a:r>
              <a:rPr lang="tr-TR" dirty="0"/>
              <a:t>erkeklere haram olmasının sebebi </a:t>
            </a:r>
            <a:r>
              <a:rPr lang="tr-TR" dirty="0" smtClean="0"/>
              <a:t>ise </a:t>
            </a:r>
            <a:r>
              <a:rPr lang="tr-TR" dirty="0"/>
              <a:t>toplumda sosyal </a:t>
            </a:r>
            <a:r>
              <a:rPr lang="tr-TR" dirty="0" smtClean="0"/>
              <a:t>adaletin sağlanması ve atıl olan sermayenin </a:t>
            </a:r>
            <a:r>
              <a:rPr lang="tr-TR" dirty="0"/>
              <a:t>ekonomiye </a:t>
            </a:r>
            <a:r>
              <a:rPr lang="tr-TR" dirty="0" smtClean="0"/>
              <a:t>kazandırılmasıdır.</a:t>
            </a:r>
          </a:p>
          <a:p>
            <a:pPr>
              <a:lnSpc>
                <a:spcPct val="120000"/>
              </a:lnSpc>
              <a:spcBef>
                <a:spcPts val="600"/>
              </a:spcBef>
            </a:pPr>
            <a:r>
              <a:rPr lang="tr-TR" dirty="0" smtClean="0"/>
              <a:t>Altın </a:t>
            </a:r>
            <a:r>
              <a:rPr lang="tr-TR" dirty="0"/>
              <a:t>ve gümüş kaplardan yemek </a:t>
            </a:r>
            <a:r>
              <a:rPr lang="tr-TR" dirty="0" smtClean="0"/>
              <a:t>ve içmek </a:t>
            </a:r>
            <a:r>
              <a:rPr lang="tr-TR" dirty="0"/>
              <a:t>haramdır. Ev eşyası olarak kullanmak da uygun </a:t>
            </a:r>
            <a:r>
              <a:rPr lang="tr-TR" dirty="0" smtClean="0"/>
              <a:t>görülmemiştir.</a:t>
            </a:r>
          </a:p>
          <a:p>
            <a:pPr>
              <a:lnSpc>
                <a:spcPct val="120000"/>
              </a:lnSpc>
              <a:spcBef>
                <a:spcPts val="600"/>
              </a:spcBef>
            </a:pPr>
            <a:r>
              <a:rPr lang="tr-TR" dirty="0" smtClean="0"/>
              <a:t>Altın </a:t>
            </a:r>
            <a:r>
              <a:rPr lang="tr-TR" dirty="0"/>
              <a:t>ve gümüşün tedavi amaçlı kullanılması caizdir. </a:t>
            </a:r>
          </a:p>
        </p:txBody>
      </p:sp>
    </p:spTree>
    <p:extLst>
      <p:ext uri="{BB962C8B-B14F-4D97-AF65-F5344CB8AC3E}">
        <p14:creationId xmlns:p14="http://schemas.microsoft.com/office/powerpoint/2010/main" val="3559540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913069"/>
          </a:xfrm>
        </p:spPr>
        <p:txBody>
          <a:bodyPr/>
          <a:lstStyle/>
          <a:p>
            <a:r>
              <a:rPr lang="tr-TR" b="1" dirty="0">
                <a:solidFill>
                  <a:srgbClr val="00B050"/>
                </a:solidFill>
              </a:rPr>
              <a:t>Odaklanalım!...</a:t>
            </a:r>
            <a:endParaRPr lang="tr-TR" b="1" dirty="0">
              <a:solidFill>
                <a:srgbClr val="C00000"/>
              </a:solidFill>
            </a:endParaRPr>
          </a:p>
        </p:txBody>
      </p:sp>
      <p:sp>
        <p:nvSpPr>
          <p:cNvPr id="3" name="İçerik Yer Tutucusu 2"/>
          <p:cNvSpPr>
            <a:spLocks noGrp="1"/>
          </p:cNvSpPr>
          <p:nvPr>
            <p:ph idx="1"/>
          </p:nvPr>
        </p:nvSpPr>
        <p:spPr>
          <a:xfrm>
            <a:off x="838200" y="1278194"/>
            <a:ext cx="10515600" cy="4640825"/>
          </a:xfrm>
        </p:spPr>
        <p:txBody>
          <a:bodyPr/>
          <a:lstStyle/>
          <a:p>
            <a:pPr>
              <a:lnSpc>
                <a:spcPct val="120000"/>
              </a:lnSpc>
              <a:spcBef>
                <a:spcPts val="600"/>
              </a:spcBef>
            </a:pPr>
            <a:r>
              <a:rPr lang="tr-TR" dirty="0"/>
              <a:t>Hanefi mezhebine göre altın ve gümüşten yapılan ev eşyası caizdir. Hanefi mezhebi dışındakilere göre </a:t>
            </a:r>
            <a:r>
              <a:rPr lang="tr-TR" dirty="0" smtClean="0"/>
              <a:t>ise, caiz </a:t>
            </a:r>
            <a:r>
              <a:rPr lang="tr-TR" dirty="0"/>
              <a:t>değildir.</a:t>
            </a:r>
          </a:p>
        </p:txBody>
      </p:sp>
    </p:spTree>
    <p:extLst>
      <p:ext uri="{BB962C8B-B14F-4D97-AF65-F5344CB8AC3E}">
        <p14:creationId xmlns:p14="http://schemas.microsoft.com/office/powerpoint/2010/main" val="526723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795081"/>
          </a:xfrm>
        </p:spPr>
        <p:txBody>
          <a:bodyPr/>
          <a:lstStyle/>
          <a:p>
            <a:r>
              <a:rPr lang="tr-TR" b="1" dirty="0" smtClean="0">
                <a:solidFill>
                  <a:srgbClr val="C00000"/>
                </a:solidFill>
              </a:rPr>
              <a:t>Örtünme</a:t>
            </a:r>
            <a:endParaRPr lang="tr-TR" b="1" dirty="0">
              <a:solidFill>
                <a:srgbClr val="C00000"/>
              </a:solidFill>
            </a:endParaRPr>
          </a:p>
        </p:txBody>
      </p:sp>
      <p:sp>
        <p:nvSpPr>
          <p:cNvPr id="3" name="İçerik Yer Tutucusu 2"/>
          <p:cNvSpPr>
            <a:spLocks noGrp="1"/>
          </p:cNvSpPr>
          <p:nvPr>
            <p:ph idx="1"/>
          </p:nvPr>
        </p:nvSpPr>
        <p:spPr>
          <a:xfrm>
            <a:off x="838200" y="1288026"/>
            <a:ext cx="10515600" cy="4888937"/>
          </a:xfrm>
        </p:spPr>
        <p:txBody>
          <a:bodyPr>
            <a:normAutofit/>
          </a:bodyPr>
          <a:lstStyle/>
          <a:p>
            <a:pPr>
              <a:lnSpc>
                <a:spcPct val="130000"/>
              </a:lnSpc>
              <a:spcBef>
                <a:spcPts val="600"/>
              </a:spcBef>
            </a:pPr>
            <a:r>
              <a:rPr lang="tr-TR" b="1" dirty="0">
                <a:solidFill>
                  <a:srgbClr val="00B050"/>
                </a:solidFill>
              </a:rPr>
              <a:t>Kolonya ve Alkollü Madde </a:t>
            </a:r>
            <a:r>
              <a:rPr lang="tr-TR" b="1" dirty="0" smtClean="0">
                <a:solidFill>
                  <a:srgbClr val="00B050"/>
                </a:solidFill>
              </a:rPr>
              <a:t>Kullanımı</a:t>
            </a:r>
          </a:p>
          <a:p>
            <a:pPr>
              <a:lnSpc>
                <a:spcPct val="130000"/>
              </a:lnSpc>
              <a:spcBef>
                <a:spcPts val="600"/>
              </a:spcBef>
            </a:pPr>
            <a:r>
              <a:rPr lang="tr-TR" dirty="0" smtClean="0"/>
              <a:t>İslam </a:t>
            </a:r>
            <a:r>
              <a:rPr lang="tr-TR" dirty="0"/>
              <a:t>dini sarhoşluk veren nesnelerin </a:t>
            </a:r>
            <a:r>
              <a:rPr lang="tr-TR" dirty="0" smtClean="0"/>
              <a:t>kullanımını </a:t>
            </a:r>
            <a:r>
              <a:rPr lang="tr-TR" dirty="0"/>
              <a:t>kesin olarak </a:t>
            </a:r>
            <a:r>
              <a:rPr lang="tr-TR" dirty="0" smtClean="0"/>
              <a:t>yasaklamıştır.</a:t>
            </a:r>
          </a:p>
          <a:p>
            <a:pPr>
              <a:lnSpc>
                <a:spcPct val="130000"/>
              </a:lnSpc>
              <a:spcBef>
                <a:spcPts val="600"/>
              </a:spcBef>
            </a:pPr>
            <a:r>
              <a:rPr lang="tr-TR" dirty="0" smtClean="0"/>
              <a:t>Bu </a:t>
            </a:r>
            <a:r>
              <a:rPr lang="tr-TR" dirty="0"/>
              <a:t>nesnelere </a:t>
            </a:r>
            <a:r>
              <a:rPr lang="tr-TR" b="1" dirty="0">
                <a:solidFill>
                  <a:srgbClr val="00B050"/>
                </a:solidFill>
              </a:rPr>
              <a:t>“Müskirat” </a:t>
            </a:r>
            <a:r>
              <a:rPr lang="tr-TR" dirty="0" smtClean="0"/>
              <a:t>denilmektedir.</a:t>
            </a:r>
          </a:p>
          <a:p>
            <a:pPr>
              <a:lnSpc>
                <a:spcPct val="130000"/>
              </a:lnSpc>
              <a:spcBef>
                <a:spcPts val="600"/>
              </a:spcBef>
            </a:pPr>
            <a:r>
              <a:rPr lang="tr-TR" dirty="0" smtClean="0"/>
              <a:t>Bu </a:t>
            </a:r>
            <a:r>
              <a:rPr lang="tr-TR" dirty="0"/>
              <a:t>nesnelerin sarhoşluk vermesi için kullanılması haramdır ve konuda ihtilaf </a:t>
            </a:r>
            <a:r>
              <a:rPr lang="tr-TR" dirty="0" smtClean="0"/>
              <a:t>yoktur.</a:t>
            </a:r>
          </a:p>
        </p:txBody>
      </p:sp>
    </p:spTree>
    <p:extLst>
      <p:ext uri="{BB962C8B-B14F-4D97-AF65-F5344CB8AC3E}">
        <p14:creationId xmlns:p14="http://schemas.microsoft.com/office/powerpoint/2010/main" val="2164817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1"/>
          </a:xfrm>
        </p:spPr>
      </p:pic>
      <p:sp>
        <p:nvSpPr>
          <p:cNvPr id="12" name="Metin kutusu 11"/>
          <p:cNvSpPr txBox="1"/>
          <p:nvPr/>
        </p:nvSpPr>
        <p:spPr>
          <a:xfrm>
            <a:off x="1593669" y="2704684"/>
            <a:ext cx="7609325" cy="2800767"/>
          </a:xfrm>
          <a:prstGeom prst="rect">
            <a:avLst/>
          </a:prstGeom>
          <a:noFill/>
        </p:spPr>
        <p:txBody>
          <a:bodyPr wrap="square" rtlCol="0">
            <a:spAutoFit/>
          </a:bodyPr>
          <a:lstStyle/>
          <a:p>
            <a:r>
              <a:rPr lang="tr-TR" sz="4400" b="1" dirty="0" smtClean="0">
                <a:latin typeface="Adobe Caslon Pro" panose="0205050205050A020403" pitchFamily="18" charset="-94"/>
                <a:ea typeface="Adobe Myungjo Std M" panose="02020600000000000000" pitchFamily="18" charset="-128"/>
              </a:rPr>
              <a:t>BÖLÜM 5:</a:t>
            </a:r>
          </a:p>
          <a:p>
            <a:r>
              <a:rPr lang="tr-TR" sz="4400" b="1" dirty="0">
                <a:solidFill>
                  <a:srgbClr val="C00000"/>
                </a:solidFill>
              </a:rPr>
              <a:t>KEFARETLER, ADAK VE YEMİNLER, HARAMLAR VE HELALLER</a:t>
            </a:r>
            <a:endParaRPr lang="tr-TR" sz="4400" b="1" dirty="0">
              <a:solidFill>
                <a:srgbClr val="C00000"/>
              </a:solidFill>
              <a:latin typeface="Adobe Caslon Pro" panose="0205050205050A020403" pitchFamily="18" charset="-94"/>
              <a:ea typeface="Adobe Myungjo Std M" panose="02020600000000000000" pitchFamily="18" charset="-128"/>
            </a:endParaRPr>
          </a:p>
        </p:txBody>
      </p:sp>
    </p:spTree>
    <p:extLst>
      <p:ext uri="{BB962C8B-B14F-4D97-AF65-F5344CB8AC3E}">
        <p14:creationId xmlns:p14="http://schemas.microsoft.com/office/powerpoint/2010/main" val="23444398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04914"/>
          </a:xfrm>
        </p:spPr>
        <p:txBody>
          <a:bodyPr/>
          <a:lstStyle/>
          <a:p>
            <a:r>
              <a:rPr lang="tr-TR" b="1" dirty="0">
                <a:solidFill>
                  <a:srgbClr val="C00000"/>
                </a:solidFill>
              </a:rPr>
              <a:t>Örtünme</a:t>
            </a:r>
            <a:endParaRPr lang="tr-TR" b="1" dirty="0">
              <a:solidFill>
                <a:srgbClr val="00B050"/>
              </a:solidFill>
            </a:endParaRPr>
          </a:p>
        </p:txBody>
      </p:sp>
      <p:sp>
        <p:nvSpPr>
          <p:cNvPr id="3" name="İçerik Yer Tutucusu 2"/>
          <p:cNvSpPr>
            <a:spLocks noGrp="1"/>
          </p:cNvSpPr>
          <p:nvPr>
            <p:ph idx="1"/>
          </p:nvPr>
        </p:nvSpPr>
        <p:spPr>
          <a:xfrm>
            <a:off x="838200" y="1170040"/>
            <a:ext cx="10515600" cy="5006923"/>
          </a:xfrm>
        </p:spPr>
        <p:txBody>
          <a:bodyPr>
            <a:normAutofit/>
          </a:bodyPr>
          <a:lstStyle/>
          <a:p>
            <a:pPr>
              <a:lnSpc>
                <a:spcPct val="130000"/>
              </a:lnSpc>
              <a:spcBef>
                <a:spcPts val="600"/>
              </a:spcBef>
            </a:pPr>
            <a:r>
              <a:rPr lang="tr-TR" dirty="0"/>
              <a:t>Kolonyanın içilmesi dışında temizlik, </a:t>
            </a:r>
            <a:r>
              <a:rPr lang="tr-TR" dirty="0" smtClean="0"/>
              <a:t>serinleme ve güzel </a:t>
            </a:r>
            <a:r>
              <a:rPr lang="tr-TR" dirty="0"/>
              <a:t>koku gibi başka amaçlarla kullanılmasının hükmü konusunda farklı görüşler vardır. Bu tartışmaların kaynağı sarhoş edici maddelerin bizzat kendilerinin </a:t>
            </a:r>
            <a:r>
              <a:rPr lang="tr-TR" b="1" dirty="0" err="1">
                <a:solidFill>
                  <a:srgbClr val="00B050"/>
                </a:solidFill>
              </a:rPr>
              <a:t>necis</a:t>
            </a:r>
            <a:r>
              <a:rPr lang="tr-TR" dirty="0"/>
              <a:t> olup </a:t>
            </a:r>
            <a:r>
              <a:rPr lang="tr-TR" dirty="0" smtClean="0"/>
              <a:t>olmamasıdır.</a:t>
            </a:r>
            <a:endParaRPr lang="tr-TR" dirty="0"/>
          </a:p>
        </p:txBody>
      </p:sp>
    </p:spTree>
    <p:extLst>
      <p:ext uri="{BB962C8B-B14F-4D97-AF65-F5344CB8AC3E}">
        <p14:creationId xmlns:p14="http://schemas.microsoft.com/office/powerpoint/2010/main" val="3242447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Örtünme</a:t>
            </a:r>
            <a:endParaRPr lang="tr-TR" dirty="0"/>
          </a:p>
        </p:txBody>
      </p:sp>
      <p:sp>
        <p:nvSpPr>
          <p:cNvPr id="3" name="İçerik Yer Tutucusu 2"/>
          <p:cNvSpPr>
            <a:spLocks noGrp="1"/>
          </p:cNvSpPr>
          <p:nvPr>
            <p:ph idx="1"/>
          </p:nvPr>
        </p:nvSpPr>
        <p:spPr>
          <a:xfrm>
            <a:off x="838200" y="1514168"/>
            <a:ext cx="10515600" cy="4662795"/>
          </a:xfrm>
        </p:spPr>
        <p:txBody>
          <a:bodyPr/>
          <a:lstStyle/>
          <a:p>
            <a:pPr>
              <a:lnSpc>
                <a:spcPct val="150000"/>
              </a:lnSpc>
              <a:spcBef>
                <a:spcPts val="600"/>
              </a:spcBef>
            </a:pPr>
            <a:r>
              <a:rPr lang="tr-TR" dirty="0"/>
              <a:t>Fakihlerin büyük çoğunluğuna göre şarap </a:t>
            </a:r>
            <a:r>
              <a:rPr lang="tr-TR" dirty="0" err="1"/>
              <a:t>necistir</a:t>
            </a:r>
            <a:r>
              <a:rPr lang="tr-TR" dirty="0"/>
              <a:t>; şarabın kişinin üzerinde, elbisesinde ya da namaz kılacağı mekânda olması namazın sıhhatine engeldir. Ancak </a:t>
            </a:r>
            <a:r>
              <a:rPr lang="tr-TR" dirty="0" smtClean="0"/>
              <a:t>Kur’an-ı Kerim’de </a:t>
            </a:r>
            <a:r>
              <a:rPr lang="tr-TR" dirty="0" err="1"/>
              <a:t>necis</a:t>
            </a:r>
            <a:r>
              <a:rPr lang="tr-TR" dirty="0"/>
              <a:t> olarak sadece şarap geçtiği için diğer alkollü nesnelerin </a:t>
            </a:r>
            <a:r>
              <a:rPr lang="tr-TR" dirty="0" err="1"/>
              <a:t>necis</a:t>
            </a:r>
            <a:r>
              <a:rPr lang="tr-TR" dirty="0"/>
              <a:t> olmadığı kanaati hâkimdir.</a:t>
            </a:r>
          </a:p>
        </p:txBody>
      </p:sp>
    </p:spTree>
    <p:extLst>
      <p:ext uri="{BB962C8B-B14F-4D97-AF65-F5344CB8AC3E}">
        <p14:creationId xmlns:p14="http://schemas.microsoft.com/office/powerpoint/2010/main" val="33835896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44242"/>
          </a:xfrm>
        </p:spPr>
        <p:txBody>
          <a:bodyPr>
            <a:normAutofit/>
          </a:bodyPr>
          <a:lstStyle/>
          <a:p>
            <a:r>
              <a:rPr lang="tr-TR" b="1" dirty="0" smtClean="0">
                <a:solidFill>
                  <a:srgbClr val="00B050"/>
                </a:solidFill>
              </a:rPr>
              <a:t>Odaklanalım!...</a:t>
            </a:r>
            <a:endParaRPr lang="tr-TR" b="1" dirty="0">
              <a:solidFill>
                <a:srgbClr val="00B050"/>
              </a:solidFill>
            </a:endParaRPr>
          </a:p>
        </p:txBody>
      </p:sp>
      <p:sp>
        <p:nvSpPr>
          <p:cNvPr id="3" name="İçerik Yer Tutucusu 2"/>
          <p:cNvSpPr>
            <a:spLocks noGrp="1"/>
          </p:cNvSpPr>
          <p:nvPr>
            <p:ph idx="1"/>
          </p:nvPr>
        </p:nvSpPr>
        <p:spPr>
          <a:xfrm>
            <a:off x="838200" y="1120877"/>
            <a:ext cx="10515600" cy="5407742"/>
          </a:xfrm>
        </p:spPr>
        <p:txBody>
          <a:bodyPr>
            <a:normAutofit/>
          </a:bodyPr>
          <a:lstStyle/>
          <a:p>
            <a:pPr>
              <a:lnSpc>
                <a:spcPct val="150000"/>
              </a:lnSpc>
            </a:pPr>
            <a:r>
              <a:rPr lang="tr-TR" dirty="0"/>
              <a:t>Ebu Hanife ve Ebu Yusuf’un görüşlerine göre şarap dışındaki </a:t>
            </a:r>
            <a:r>
              <a:rPr lang="tr-TR" dirty="0" smtClean="0"/>
              <a:t>sarhoşluk verici maddeler </a:t>
            </a:r>
            <a:r>
              <a:rPr lang="tr-TR" dirty="0" err="1"/>
              <a:t>necis</a:t>
            </a:r>
            <a:r>
              <a:rPr lang="tr-TR" dirty="0"/>
              <a:t> olmamakla </a:t>
            </a:r>
            <a:r>
              <a:rPr lang="tr-TR" dirty="0" smtClean="0"/>
              <a:t>birlikte, </a:t>
            </a:r>
            <a:r>
              <a:rPr lang="tr-TR" dirty="0"/>
              <a:t>sarhoşluk için içilmeleri haramdır. </a:t>
            </a:r>
            <a:r>
              <a:rPr lang="tr-TR" dirty="0" smtClean="0"/>
              <a:t>Bu maddeler elbiseye </a:t>
            </a:r>
            <a:r>
              <a:rPr lang="tr-TR" dirty="0"/>
              <a:t>ya da namaz kılınacak mekâna döküldüğünde namazın sıhhatini engellemez. Ancak Şafi mezhebine göre ise bu tür maddelerin hem kullanılması hem </a:t>
            </a:r>
            <a:r>
              <a:rPr lang="tr-TR" dirty="0" smtClean="0"/>
              <a:t>de içilmesi </a:t>
            </a:r>
            <a:r>
              <a:rPr lang="tr-TR" dirty="0"/>
              <a:t>haramdır.</a:t>
            </a:r>
            <a:endParaRPr lang="tr-TR" b="1" dirty="0">
              <a:solidFill>
                <a:srgbClr val="00B050"/>
              </a:solidFill>
            </a:endParaRPr>
          </a:p>
        </p:txBody>
      </p:sp>
    </p:spTree>
    <p:extLst>
      <p:ext uri="{BB962C8B-B14F-4D97-AF65-F5344CB8AC3E}">
        <p14:creationId xmlns:p14="http://schemas.microsoft.com/office/powerpoint/2010/main" val="2974883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726256"/>
          </a:xfrm>
        </p:spPr>
        <p:txBody>
          <a:bodyPr/>
          <a:lstStyle/>
          <a:p>
            <a:r>
              <a:rPr lang="tr-TR" b="1" dirty="0" smtClean="0">
                <a:solidFill>
                  <a:srgbClr val="C00000"/>
                </a:solidFill>
              </a:rPr>
              <a:t>Sanat</a:t>
            </a:r>
            <a:endParaRPr lang="tr-TR" b="1" dirty="0">
              <a:solidFill>
                <a:srgbClr val="C00000"/>
              </a:solidFill>
            </a:endParaRPr>
          </a:p>
        </p:txBody>
      </p:sp>
      <p:sp>
        <p:nvSpPr>
          <p:cNvPr id="3" name="İçerik Yer Tutucusu 2"/>
          <p:cNvSpPr>
            <a:spLocks noGrp="1"/>
          </p:cNvSpPr>
          <p:nvPr>
            <p:ph idx="1"/>
          </p:nvPr>
        </p:nvSpPr>
        <p:spPr>
          <a:xfrm>
            <a:off x="838200" y="1268361"/>
            <a:ext cx="10515600" cy="4908603"/>
          </a:xfrm>
        </p:spPr>
        <p:txBody>
          <a:bodyPr>
            <a:normAutofit/>
          </a:bodyPr>
          <a:lstStyle/>
          <a:p>
            <a:pPr>
              <a:lnSpc>
                <a:spcPct val="150000"/>
              </a:lnSpc>
            </a:pPr>
            <a:r>
              <a:rPr lang="tr-TR" b="1" dirty="0">
                <a:solidFill>
                  <a:srgbClr val="00B050"/>
                </a:solidFill>
              </a:rPr>
              <a:t>a. Resim ve </a:t>
            </a:r>
            <a:r>
              <a:rPr lang="tr-TR" b="1" dirty="0" smtClean="0">
                <a:solidFill>
                  <a:srgbClr val="00B050"/>
                </a:solidFill>
              </a:rPr>
              <a:t>Heykel</a:t>
            </a:r>
          </a:p>
          <a:p>
            <a:pPr>
              <a:lnSpc>
                <a:spcPct val="150000"/>
              </a:lnSpc>
            </a:pPr>
            <a:r>
              <a:rPr lang="tr-TR" dirty="0" smtClean="0"/>
              <a:t>“Suret</a:t>
            </a:r>
            <a:r>
              <a:rPr lang="tr-TR" dirty="0"/>
              <a:t>” kelimesi </a:t>
            </a:r>
            <a:r>
              <a:rPr lang="tr-TR" dirty="0" smtClean="0"/>
              <a:t>Arapçada </a:t>
            </a:r>
            <a:r>
              <a:rPr lang="tr-TR" b="1" dirty="0">
                <a:solidFill>
                  <a:srgbClr val="00B050"/>
                </a:solidFill>
              </a:rPr>
              <a:t>“</a:t>
            </a:r>
            <a:r>
              <a:rPr lang="tr-TR" b="1" dirty="0" smtClean="0">
                <a:solidFill>
                  <a:srgbClr val="00B050"/>
                </a:solidFill>
              </a:rPr>
              <a:t>şekil </a:t>
            </a:r>
            <a:r>
              <a:rPr lang="tr-TR" dirty="0" smtClean="0"/>
              <a:t>ya da </a:t>
            </a:r>
            <a:r>
              <a:rPr lang="tr-TR" b="1" dirty="0">
                <a:solidFill>
                  <a:srgbClr val="00B050"/>
                </a:solidFill>
              </a:rPr>
              <a:t>biçim” </a:t>
            </a:r>
            <a:r>
              <a:rPr lang="tr-TR" dirty="0"/>
              <a:t>anlamlarına gelmektedir. </a:t>
            </a:r>
            <a:r>
              <a:rPr lang="tr-TR" b="1" dirty="0" smtClean="0">
                <a:solidFill>
                  <a:srgbClr val="00B050"/>
                </a:solidFill>
              </a:rPr>
              <a:t>«Timsal» </a:t>
            </a:r>
            <a:r>
              <a:rPr lang="tr-TR" dirty="0"/>
              <a:t>kelimesi de surete yakın bir anlam ifade etmektedir. B</a:t>
            </a:r>
            <a:r>
              <a:rPr lang="tr-TR" dirty="0" smtClean="0"/>
              <a:t>u kelimelerin bazı hadislerde birbiri </a:t>
            </a:r>
            <a:r>
              <a:rPr lang="tr-TR" dirty="0"/>
              <a:t>yerine kullanıldığı </a:t>
            </a:r>
            <a:r>
              <a:rPr lang="tr-TR" dirty="0" smtClean="0"/>
              <a:t>görülmektedir. </a:t>
            </a:r>
            <a:r>
              <a:rPr lang="tr-TR" dirty="0"/>
              <a:t>Birçok ayette geçen </a:t>
            </a:r>
            <a:r>
              <a:rPr lang="tr-TR" b="1" dirty="0" smtClean="0">
                <a:solidFill>
                  <a:srgbClr val="00B050"/>
                </a:solidFill>
              </a:rPr>
              <a:t>«</a:t>
            </a:r>
            <a:r>
              <a:rPr lang="tr-TR" b="1" dirty="0" err="1" smtClean="0">
                <a:solidFill>
                  <a:srgbClr val="00B050"/>
                </a:solidFill>
              </a:rPr>
              <a:t>savvere</a:t>
            </a:r>
            <a:r>
              <a:rPr lang="tr-TR" b="1" dirty="0" smtClean="0">
                <a:solidFill>
                  <a:srgbClr val="00B050"/>
                </a:solidFill>
              </a:rPr>
              <a:t>» </a:t>
            </a:r>
            <a:r>
              <a:rPr lang="tr-TR" dirty="0" err="1" smtClean="0"/>
              <a:t>fiiili</a:t>
            </a:r>
            <a:r>
              <a:rPr lang="tr-TR" dirty="0" smtClean="0"/>
              <a:t> de “</a:t>
            </a:r>
            <a:r>
              <a:rPr lang="tr-TR" b="1" dirty="0" smtClean="0">
                <a:solidFill>
                  <a:srgbClr val="00B050"/>
                </a:solidFill>
              </a:rPr>
              <a:t>yarattı</a:t>
            </a:r>
            <a:r>
              <a:rPr lang="tr-TR" dirty="0"/>
              <a:t>” manasına </a:t>
            </a:r>
            <a:r>
              <a:rPr lang="tr-TR" dirty="0" smtClean="0"/>
              <a:t>gelmektedir. </a:t>
            </a:r>
            <a:endParaRPr lang="tr-TR" b="1" dirty="0">
              <a:solidFill>
                <a:srgbClr val="00B050"/>
              </a:solidFill>
            </a:endParaRPr>
          </a:p>
        </p:txBody>
      </p:sp>
    </p:spTree>
    <p:extLst>
      <p:ext uri="{BB962C8B-B14F-4D97-AF65-F5344CB8AC3E}">
        <p14:creationId xmlns:p14="http://schemas.microsoft.com/office/powerpoint/2010/main" val="32937826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942565"/>
          </a:xfrm>
        </p:spPr>
        <p:txBody>
          <a:bodyPr/>
          <a:lstStyle/>
          <a:p>
            <a:r>
              <a:rPr lang="tr-TR" b="1" dirty="0" smtClean="0">
                <a:solidFill>
                  <a:srgbClr val="C00000"/>
                </a:solidFill>
              </a:rPr>
              <a:t>Sanat</a:t>
            </a:r>
            <a:endParaRPr lang="tr-TR" dirty="0"/>
          </a:p>
        </p:txBody>
      </p:sp>
      <p:sp>
        <p:nvSpPr>
          <p:cNvPr id="3" name="İçerik Yer Tutucusu 2"/>
          <p:cNvSpPr>
            <a:spLocks noGrp="1"/>
          </p:cNvSpPr>
          <p:nvPr>
            <p:ph idx="1"/>
          </p:nvPr>
        </p:nvSpPr>
        <p:spPr>
          <a:xfrm>
            <a:off x="838200" y="1445342"/>
            <a:ext cx="10515600" cy="4731621"/>
          </a:xfrm>
        </p:spPr>
        <p:txBody>
          <a:bodyPr>
            <a:normAutofit/>
          </a:bodyPr>
          <a:lstStyle/>
          <a:p>
            <a:pPr>
              <a:lnSpc>
                <a:spcPct val="150000"/>
              </a:lnSpc>
            </a:pPr>
            <a:r>
              <a:rPr lang="tr-TR" dirty="0"/>
              <a:t>Bununla birlikte bazı </a:t>
            </a:r>
            <a:r>
              <a:rPr lang="tr-TR" dirty="0" smtClean="0"/>
              <a:t>hadislerde </a:t>
            </a:r>
            <a:r>
              <a:rPr lang="tr-TR" dirty="0"/>
              <a:t>insanın suretinin resmini çizenler Allah’ın taklitçisi olarak değerlendirilip cezaya maruz kalacakları ifade edilmiştir. </a:t>
            </a:r>
            <a:r>
              <a:rPr lang="tr-TR" dirty="0" smtClean="0"/>
              <a:t>Başka bir ifadeyle </a:t>
            </a:r>
            <a:r>
              <a:rPr lang="tr-TR" dirty="0"/>
              <a:t>resim yasağının kaynağını Kur’an’da bulanlar olmuştur. Ancak bu konuda yeterli delil bulunmamaktadır. Bu yüzden resim yasağının sünnet ile konulduğunu kabul etmek ve bu şekilde açıklamak daha makul olacaktır. </a:t>
            </a:r>
            <a:endParaRPr lang="tr-TR" b="1" dirty="0">
              <a:solidFill>
                <a:srgbClr val="00B050"/>
              </a:solidFill>
            </a:endParaRPr>
          </a:p>
        </p:txBody>
      </p:sp>
    </p:spTree>
    <p:extLst>
      <p:ext uri="{BB962C8B-B14F-4D97-AF65-F5344CB8AC3E}">
        <p14:creationId xmlns:p14="http://schemas.microsoft.com/office/powerpoint/2010/main" val="42831790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460784"/>
          </a:xfrm>
        </p:spPr>
        <p:txBody>
          <a:bodyPr>
            <a:normAutofit fontScale="90000"/>
          </a:bodyPr>
          <a:lstStyle/>
          <a:p>
            <a:r>
              <a:rPr lang="tr-TR" b="1" dirty="0" smtClean="0">
                <a:solidFill>
                  <a:srgbClr val="00B050"/>
                </a:solidFill>
              </a:rPr>
              <a:t>Bilgi Notu…</a:t>
            </a:r>
            <a:endParaRPr lang="tr-TR" dirty="0">
              <a:solidFill>
                <a:srgbClr val="00B050"/>
              </a:solidFill>
            </a:endParaRPr>
          </a:p>
        </p:txBody>
      </p:sp>
      <p:sp>
        <p:nvSpPr>
          <p:cNvPr id="3" name="İçerik Yer Tutucusu 2"/>
          <p:cNvSpPr>
            <a:spLocks noGrp="1"/>
          </p:cNvSpPr>
          <p:nvPr>
            <p:ph idx="1"/>
          </p:nvPr>
        </p:nvSpPr>
        <p:spPr>
          <a:xfrm>
            <a:off x="838200" y="983226"/>
            <a:ext cx="10515600" cy="5193737"/>
          </a:xfrm>
        </p:spPr>
        <p:txBody>
          <a:bodyPr>
            <a:normAutofit/>
          </a:bodyPr>
          <a:lstStyle/>
          <a:p>
            <a:pPr>
              <a:lnSpc>
                <a:spcPct val="150000"/>
              </a:lnSpc>
            </a:pPr>
            <a:r>
              <a:rPr lang="tr-TR" b="1" dirty="0">
                <a:solidFill>
                  <a:srgbClr val="00B050"/>
                </a:solidFill>
              </a:rPr>
              <a:t>Suret yasağının dayandırıldığı rivayetlerden bazıları </a:t>
            </a:r>
            <a:r>
              <a:rPr lang="tr-TR" b="1" dirty="0" smtClean="0">
                <a:solidFill>
                  <a:srgbClr val="00B050"/>
                </a:solidFill>
              </a:rPr>
              <a:t>şunlardır:</a:t>
            </a:r>
          </a:p>
          <a:p>
            <a:pPr>
              <a:lnSpc>
                <a:spcPct val="150000"/>
              </a:lnSpc>
            </a:pPr>
            <a:r>
              <a:rPr lang="tr-TR" dirty="0" smtClean="0"/>
              <a:t>1</a:t>
            </a:r>
            <a:r>
              <a:rPr lang="tr-TR" dirty="0"/>
              <a:t>. Melekler içerisinde köpek ve suret bulunan eve girmezler. (Buhari, “Libas”, </a:t>
            </a:r>
            <a:r>
              <a:rPr lang="tr-TR" dirty="0" smtClean="0"/>
              <a:t>88).</a:t>
            </a:r>
          </a:p>
          <a:p>
            <a:pPr>
              <a:lnSpc>
                <a:spcPct val="150000"/>
              </a:lnSpc>
            </a:pPr>
            <a:r>
              <a:rPr lang="tr-TR" dirty="0" smtClean="0"/>
              <a:t>2</a:t>
            </a:r>
            <a:r>
              <a:rPr lang="tr-TR" dirty="0"/>
              <a:t>. Melekler içerisinde suret bulunan eve girmezler; ancak kumaş üzerindeki desen ve işleme müstesnadır. (Buhari, “Libas”, </a:t>
            </a:r>
            <a:r>
              <a:rPr lang="tr-TR" dirty="0" smtClean="0"/>
              <a:t>92).</a:t>
            </a:r>
          </a:p>
          <a:p>
            <a:pPr>
              <a:lnSpc>
                <a:spcPct val="150000"/>
              </a:lnSpc>
            </a:pPr>
            <a:r>
              <a:rPr lang="tr-TR" dirty="0" smtClean="0"/>
              <a:t>3</a:t>
            </a:r>
            <a:r>
              <a:rPr lang="tr-TR" dirty="0"/>
              <a:t>. Hz. </a:t>
            </a:r>
            <a:r>
              <a:rPr lang="tr-TR" dirty="0" err="1"/>
              <a:t>Aişe’nin</a:t>
            </a:r>
            <a:r>
              <a:rPr lang="tr-TR" dirty="0"/>
              <a:t> rivayetine göre Hz. Peygamber Hz. İsa’nın çarmıha gerildiği resmi kırmıştır. (Buhari, “Libas”, 90</a:t>
            </a:r>
            <a:r>
              <a:rPr lang="tr-TR" dirty="0" smtClean="0"/>
              <a:t>).</a:t>
            </a:r>
            <a:endParaRPr lang="tr-TR" dirty="0"/>
          </a:p>
        </p:txBody>
      </p:sp>
    </p:spTree>
    <p:extLst>
      <p:ext uri="{BB962C8B-B14F-4D97-AF65-F5344CB8AC3E}">
        <p14:creationId xmlns:p14="http://schemas.microsoft.com/office/powerpoint/2010/main" val="2296774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070385"/>
          </a:xfrm>
        </p:spPr>
        <p:txBody>
          <a:bodyPr/>
          <a:lstStyle/>
          <a:p>
            <a:r>
              <a:rPr lang="tr-TR" b="1" dirty="0">
                <a:solidFill>
                  <a:srgbClr val="00B050"/>
                </a:solidFill>
              </a:rPr>
              <a:t>Bilgi Notu…</a:t>
            </a:r>
            <a:endParaRPr lang="tr-TR" b="1" dirty="0">
              <a:solidFill>
                <a:srgbClr val="C00000"/>
              </a:solidFill>
            </a:endParaRPr>
          </a:p>
        </p:txBody>
      </p:sp>
      <p:sp>
        <p:nvSpPr>
          <p:cNvPr id="3" name="İçerik Yer Tutucusu 2"/>
          <p:cNvSpPr>
            <a:spLocks noGrp="1"/>
          </p:cNvSpPr>
          <p:nvPr>
            <p:ph idx="1"/>
          </p:nvPr>
        </p:nvSpPr>
        <p:spPr>
          <a:xfrm>
            <a:off x="838200" y="1563329"/>
            <a:ext cx="10515600" cy="4613634"/>
          </a:xfrm>
        </p:spPr>
        <p:txBody>
          <a:bodyPr>
            <a:normAutofit/>
          </a:bodyPr>
          <a:lstStyle/>
          <a:p>
            <a:pPr>
              <a:lnSpc>
                <a:spcPct val="150000"/>
              </a:lnSpc>
              <a:spcBef>
                <a:spcPts val="600"/>
              </a:spcBef>
            </a:pPr>
            <a:r>
              <a:rPr lang="tr-TR" dirty="0"/>
              <a:t>4. Hz. </a:t>
            </a:r>
            <a:r>
              <a:rPr lang="tr-TR" dirty="0" err="1"/>
              <a:t>Aişe’nin</a:t>
            </a:r>
            <a:r>
              <a:rPr lang="tr-TR" dirty="0"/>
              <a:t> üzerinde resim bulunan bir perdesi vardır. Hz. Peygamber bunu görünce, namaz kılarken dikkatini dağıttığını ve perdeyi kaldırmasını söylemiştir. (Buhari, Libas, 93) (Söz konusu rivayetlerde Hz. Peygamber’in namazını yeniden kıldığına dair bir delil bulunmamaktadır. Bu yüzden fakihler evde suret bulundurmanın mekruh olduğunu ancak namazın sıhhatini engellemeyeceğini </a:t>
            </a:r>
            <a:r>
              <a:rPr lang="tr-TR" dirty="0" smtClean="0"/>
              <a:t>belirtmişlerdir.)</a:t>
            </a:r>
            <a:endParaRPr lang="tr-TR" dirty="0"/>
          </a:p>
          <a:p>
            <a:pPr>
              <a:lnSpc>
                <a:spcPct val="150000"/>
              </a:lnSpc>
              <a:spcBef>
                <a:spcPts val="600"/>
              </a:spcBef>
            </a:pPr>
            <a:endParaRPr lang="tr-TR" dirty="0"/>
          </a:p>
        </p:txBody>
      </p:sp>
    </p:spTree>
    <p:extLst>
      <p:ext uri="{BB962C8B-B14F-4D97-AF65-F5344CB8AC3E}">
        <p14:creationId xmlns:p14="http://schemas.microsoft.com/office/powerpoint/2010/main" val="18689919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981894"/>
          </a:xfrm>
        </p:spPr>
        <p:txBody>
          <a:bodyPr/>
          <a:lstStyle/>
          <a:p>
            <a:r>
              <a:rPr lang="tr-TR" b="1" dirty="0" smtClean="0">
                <a:solidFill>
                  <a:srgbClr val="C00000"/>
                </a:solidFill>
              </a:rPr>
              <a:t>Sanat</a:t>
            </a:r>
            <a:endParaRPr lang="tr-TR" dirty="0"/>
          </a:p>
        </p:txBody>
      </p:sp>
      <p:sp>
        <p:nvSpPr>
          <p:cNvPr id="3" name="İçerik Yer Tutucusu 2"/>
          <p:cNvSpPr>
            <a:spLocks noGrp="1"/>
          </p:cNvSpPr>
          <p:nvPr>
            <p:ph idx="1"/>
          </p:nvPr>
        </p:nvSpPr>
        <p:spPr>
          <a:xfrm>
            <a:off x="838200" y="1425677"/>
            <a:ext cx="10515600" cy="4751286"/>
          </a:xfrm>
        </p:spPr>
        <p:txBody>
          <a:bodyPr>
            <a:normAutofit/>
          </a:bodyPr>
          <a:lstStyle/>
          <a:p>
            <a:pPr>
              <a:lnSpc>
                <a:spcPct val="150000"/>
              </a:lnSpc>
              <a:spcBef>
                <a:spcPts val="600"/>
              </a:spcBef>
            </a:pPr>
            <a:r>
              <a:rPr lang="tr-TR" b="1" dirty="0" smtClean="0">
                <a:solidFill>
                  <a:srgbClr val="00B050"/>
                </a:solidFill>
              </a:rPr>
              <a:t>Özetle; </a:t>
            </a:r>
            <a:r>
              <a:rPr lang="tr-TR" dirty="0"/>
              <a:t>Fakihler ağaç, dağ vb. manzara resimlerinin ve insan suretinin çizilmesinin </a:t>
            </a:r>
            <a:r>
              <a:rPr lang="tr-TR" dirty="0" err="1"/>
              <a:t>mübah</a:t>
            </a:r>
            <a:r>
              <a:rPr lang="tr-TR" dirty="0"/>
              <a:t> olduğunu ifade etmişlerdir. Günümüzde resim yapmanın ve resimli eşya kullanımının tevhit inancını zedeleme endişesi olmadığı sürece, ilk </a:t>
            </a:r>
            <a:r>
              <a:rPr lang="tr-TR" dirty="0" smtClean="0"/>
              <a:t>dönemlerdeki </a:t>
            </a:r>
            <a:r>
              <a:rPr lang="tr-TR" dirty="0"/>
              <a:t>yasağın kapsamında değerlendirilmemesi ve haram olarak kabul edilmemesi görüşü hâkimdir. </a:t>
            </a:r>
          </a:p>
        </p:txBody>
      </p:sp>
    </p:spTree>
    <p:extLst>
      <p:ext uri="{BB962C8B-B14F-4D97-AF65-F5344CB8AC3E}">
        <p14:creationId xmlns:p14="http://schemas.microsoft.com/office/powerpoint/2010/main" val="22517202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090049"/>
          </a:xfrm>
        </p:spPr>
        <p:txBody>
          <a:bodyPr/>
          <a:lstStyle/>
          <a:p>
            <a:r>
              <a:rPr lang="tr-TR" b="1" dirty="0" smtClean="0">
                <a:solidFill>
                  <a:srgbClr val="00B050"/>
                </a:solidFill>
              </a:rPr>
              <a:t>Bilgi Notu…</a:t>
            </a:r>
            <a:endParaRPr lang="tr-TR" dirty="0"/>
          </a:p>
        </p:txBody>
      </p:sp>
      <p:sp>
        <p:nvSpPr>
          <p:cNvPr id="3" name="İçerik Yer Tutucusu 2"/>
          <p:cNvSpPr>
            <a:spLocks noGrp="1"/>
          </p:cNvSpPr>
          <p:nvPr>
            <p:ph idx="1"/>
          </p:nvPr>
        </p:nvSpPr>
        <p:spPr>
          <a:xfrm>
            <a:off x="838200" y="1455174"/>
            <a:ext cx="10515600" cy="4721789"/>
          </a:xfrm>
        </p:spPr>
        <p:txBody>
          <a:bodyPr>
            <a:normAutofit/>
          </a:bodyPr>
          <a:lstStyle/>
          <a:p>
            <a:pPr>
              <a:lnSpc>
                <a:spcPct val="150000"/>
              </a:lnSpc>
              <a:spcBef>
                <a:spcPts val="600"/>
              </a:spcBef>
            </a:pPr>
            <a:r>
              <a:rPr lang="tr-TR" b="1" dirty="0" err="1" smtClean="0">
                <a:solidFill>
                  <a:srgbClr val="00B050"/>
                </a:solidFill>
              </a:rPr>
              <a:t>Melahim</a:t>
            </a:r>
            <a:r>
              <a:rPr lang="tr-TR" dirty="0" smtClean="0"/>
              <a:t>, </a:t>
            </a:r>
            <a:r>
              <a:rPr lang="tr-TR" dirty="0" err="1" smtClean="0"/>
              <a:t>Arapça’da</a:t>
            </a:r>
            <a:r>
              <a:rPr lang="tr-TR" dirty="0" smtClean="0"/>
              <a:t> </a:t>
            </a:r>
            <a:r>
              <a:rPr lang="tr-TR" dirty="0"/>
              <a:t>çalgı aletleri anlamına gelmektedir. Bu aletlerin satımı caizdir ve tazmini gerekmektedir. </a:t>
            </a:r>
          </a:p>
        </p:txBody>
      </p:sp>
    </p:spTree>
    <p:extLst>
      <p:ext uri="{BB962C8B-B14F-4D97-AF65-F5344CB8AC3E}">
        <p14:creationId xmlns:p14="http://schemas.microsoft.com/office/powerpoint/2010/main" val="622225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1040888"/>
          </a:xfrm>
        </p:spPr>
        <p:txBody>
          <a:bodyPr/>
          <a:lstStyle/>
          <a:p>
            <a:r>
              <a:rPr lang="tr-TR" b="1" dirty="0" smtClean="0">
                <a:solidFill>
                  <a:srgbClr val="C00000"/>
                </a:solidFill>
              </a:rPr>
              <a:t>Sanat</a:t>
            </a:r>
            <a:endParaRPr lang="tr-TR" b="1" dirty="0">
              <a:solidFill>
                <a:srgbClr val="C00000"/>
              </a:solidFill>
            </a:endParaRPr>
          </a:p>
        </p:txBody>
      </p:sp>
      <p:sp>
        <p:nvSpPr>
          <p:cNvPr id="3" name="İçerik Yer Tutucusu 2"/>
          <p:cNvSpPr>
            <a:spLocks noGrp="1"/>
          </p:cNvSpPr>
          <p:nvPr>
            <p:ph idx="1"/>
          </p:nvPr>
        </p:nvSpPr>
        <p:spPr>
          <a:xfrm>
            <a:off x="838200" y="1514168"/>
            <a:ext cx="10515600" cy="4662795"/>
          </a:xfrm>
        </p:spPr>
        <p:txBody>
          <a:bodyPr/>
          <a:lstStyle/>
          <a:p>
            <a:r>
              <a:rPr lang="tr-TR" b="1" dirty="0">
                <a:solidFill>
                  <a:srgbClr val="00B050"/>
                </a:solidFill>
              </a:rPr>
              <a:t>b. </a:t>
            </a:r>
            <a:r>
              <a:rPr lang="tr-TR" b="1" dirty="0" smtClean="0">
                <a:solidFill>
                  <a:srgbClr val="00B050"/>
                </a:solidFill>
              </a:rPr>
              <a:t>Müzik</a:t>
            </a:r>
          </a:p>
          <a:p>
            <a:pPr>
              <a:lnSpc>
                <a:spcPct val="150000"/>
              </a:lnSpc>
              <a:spcBef>
                <a:spcPts val="600"/>
              </a:spcBef>
            </a:pPr>
            <a:r>
              <a:rPr lang="tr-TR" dirty="0" smtClean="0"/>
              <a:t>Müzik </a:t>
            </a:r>
            <a:r>
              <a:rPr lang="tr-TR" dirty="0"/>
              <a:t>bahsi </a:t>
            </a:r>
            <a:r>
              <a:rPr lang="tr-TR" dirty="0" smtClean="0"/>
              <a:t>Arapçada </a:t>
            </a:r>
            <a:r>
              <a:rPr lang="tr-TR" b="1" dirty="0" smtClean="0">
                <a:solidFill>
                  <a:srgbClr val="00B050"/>
                </a:solidFill>
              </a:rPr>
              <a:t>«</a:t>
            </a:r>
            <a:r>
              <a:rPr lang="tr-TR" b="1" dirty="0" err="1" smtClean="0">
                <a:solidFill>
                  <a:srgbClr val="00B050"/>
                </a:solidFill>
              </a:rPr>
              <a:t>ğına</a:t>
            </a:r>
            <a:r>
              <a:rPr lang="tr-TR" b="1" dirty="0" smtClean="0">
                <a:solidFill>
                  <a:srgbClr val="00B050"/>
                </a:solidFill>
              </a:rPr>
              <a:t>»</a:t>
            </a:r>
            <a:r>
              <a:rPr lang="tr-TR" dirty="0" smtClean="0"/>
              <a:t> </a:t>
            </a:r>
            <a:r>
              <a:rPr lang="tr-TR" dirty="0"/>
              <a:t>olarak geçmektedir. Genel olarak fakihlerin </a:t>
            </a:r>
            <a:r>
              <a:rPr lang="tr-TR" dirty="0" smtClean="0"/>
              <a:t>bu konudaki görüşleri şöyledir:</a:t>
            </a:r>
          </a:p>
          <a:p>
            <a:pPr>
              <a:lnSpc>
                <a:spcPct val="150000"/>
              </a:lnSpc>
              <a:spcBef>
                <a:spcPts val="600"/>
              </a:spcBef>
            </a:pPr>
            <a:r>
              <a:rPr lang="tr-TR" b="1" dirty="0" smtClean="0">
                <a:solidFill>
                  <a:srgbClr val="00B050"/>
                </a:solidFill>
              </a:rPr>
              <a:t>Müzik; </a:t>
            </a:r>
            <a:r>
              <a:rPr lang="tr-TR" b="1" dirty="0">
                <a:solidFill>
                  <a:srgbClr val="00B050"/>
                </a:solidFill>
              </a:rPr>
              <a:t>sözlerinde </a:t>
            </a:r>
            <a:r>
              <a:rPr lang="tr-TR" b="1" dirty="0" smtClean="0">
                <a:solidFill>
                  <a:srgbClr val="00B050"/>
                </a:solidFill>
              </a:rPr>
              <a:t>müstehcenlik ya da cinsellik ve çeşitli ithamlar olmadığı, ayrıca </a:t>
            </a:r>
            <a:r>
              <a:rPr lang="tr-TR" b="1" dirty="0">
                <a:solidFill>
                  <a:srgbClr val="00B050"/>
                </a:solidFill>
              </a:rPr>
              <a:t>tevhit inancına zarar vermediği </a:t>
            </a:r>
            <a:r>
              <a:rPr lang="tr-TR" b="1" dirty="0" smtClean="0">
                <a:solidFill>
                  <a:srgbClr val="00B050"/>
                </a:solidFill>
              </a:rPr>
              <a:t>sürece </a:t>
            </a:r>
            <a:r>
              <a:rPr lang="tr-TR" b="1" dirty="0" err="1">
                <a:solidFill>
                  <a:srgbClr val="00B050"/>
                </a:solidFill>
              </a:rPr>
              <a:t>mübah</a:t>
            </a:r>
            <a:r>
              <a:rPr lang="tr-TR" b="1" dirty="0">
                <a:solidFill>
                  <a:srgbClr val="00B050"/>
                </a:solidFill>
              </a:rPr>
              <a:t> </a:t>
            </a:r>
            <a:r>
              <a:rPr lang="tr-TR" b="1" dirty="0" smtClean="0">
                <a:solidFill>
                  <a:srgbClr val="00B050"/>
                </a:solidFill>
              </a:rPr>
              <a:t>kabul edilmiştir. </a:t>
            </a:r>
            <a:endParaRPr lang="tr-TR" b="1" dirty="0">
              <a:solidFill>
                <a:srgbClr val="00B050"/>
              </a:solidFill>
            </a:endParaRPr>
          </a:p>
        </p:txBody>
      </p:sp>
    </p:spTree>
    <p:extLst>
      <p:ext uri="{BB962C8B-B14F-4D97-AF65-F5344CB8AC3E}">
        <p14:creationId xmlns:p14="http://schemas.microsoft.com/office/powerpoint/2010/main" val="836737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Bu </a:t>
            </a:r>
            <a:r>
              <a:rPr lang="tr-TR" b="1" smtClean="0">
                <a:solidFill>
                  <a:srgbClr val="C00000"/>
                </a:solidFill>
              </a:rPr>
              <a:t>derste neler </a:t>
            </a:r>
            <a:r>
              <a:rPr lang="tr-TR" b="1" dirty="0" smtClean="0">
                <a:solidFill>
                  <a:srgbClr val="C00000"/>
                </a:solidFill>
              </a:rPr>
              <a:t>öğreneceğiz?</a:t>
            </a:r>
            <a:endParaRPr lang="tr-TR" b="1" dirty="0">
              <a:solidFill>
                <a:srgbClr val="C00000"/>
              </a:solidFill>
            </a:endParaRPr>
          </a:p>
        </p:txBody>
      </p:sp>
      <p:sp>
        <p:nvSpPr>
          <p:cNvPr id="3" name="İçerik Yer Tutucusu 2"/>
          <p:cNvSpPr>
            <a:spLocks noGrp="1"/>
          </p:cNvSpPr>
          <p:nvPr>
            <p:ph idx="1"/>
          </p:nvPr>
        </p:nvSpPr>
        <p:spPr>
          <a:xfrm>
            <a:off x="838200" y="1582994"/>
            <a:ext cx="10515600" cy="4593969"/>
          </a:xfrm>
        </p:spPr>
        <p:txBody>
          <a:bodyPr>
            <a:normAutofit/>
          </a:bodyPr>
          <a:lstStyle/>
          <a:p>
            <a:pPr>
              <a:lnSpc>
                <a:spcPct val="110000"/>
              </a:lnSpc>
              <a:spcBef>
                <a:spcPts val="600"/>
              </a:spcBef>
            </a:pPr>
            <a:r>
              <a:rPr lang="tr-TR" dirty="0" smtClean="0"/>
              <a:t>Bu derste; öncelikle avlanma konusu üzerinde duracağız.</a:t>
            </a:r>
          </a:p>
          <a:p>
            <a:pPr>
              <a:lnSpc>
                <a:spcPct val="110000"/>
              </a:lnSpc>
              <a:spcBef>
                <a:spcPts val="600"/>
              </a:spcBef>
            </a:pPr>
            <a:r>
              <a:rPr lang="tr-TR" dirty="0" smtClean="0"/>
              <a:t>Son bölümde ise helaller ve haramlar konusuna giriş yapacağız. </a:t>
            </a:r>
          </a:p>
        </p:txBody>
      </p:sp>
    </p:spTree>
    <p:extLst>
      <p:ext uri="{BB962C8B-B14F-4D97-AF65-F5344CB8AC3E}">
        <p14:creationId xmlns:p14="http://schemas.microsoft.com/office/powerpoint/2010/main" val="16558799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67263"/>
          </a:xfrm>
        </p:spPr>
        <p:txBody>
          <a:bodyPr>
            <a:normAutofit fontScale="90000"/>
          </a:bodyPr>
          <a:lstStyle/>
          <a:p>
            <a:r>
              <a:rPr lang="tr-TR" b="1" dirty="0" smtClean="0">
                <a:solidFill>
                  <a:srgbClr val="00B050"/>
                </a:solidFill>
              </a:rPr>
              <a:t>Sıra sizde… (8. Soru)</a:t>
            </a:r>
            <a:endParaRPr lang="tr-TR" b="1" dirty="0">
              <a:solidFill>
                <a:srgbClr val="00B050"/>
              </a:solidFill>
            </a:endParaRPr>
          </a:p>
        </p:txBody>
      </p:sp>
      <p:sp>
        <p:nvSpPr>
          <p:cNvPr id="3" name="İçerik Yer Tutucusu 2"/>
          <p:cNvSpPr>
            <a:spLocks noGrp="1"/>
          </p:cNvSpPr>
          <p:nvPr>
            <p:ph idx="1"/>
          </p:nvPr>
        </p:nvSpPr>
        <p:spPr>
          <a:xfrm>
            <a:off x="838200" y="1032388"/>
            <a:ext cx="10515600" cy="5825612"/>
          </a:xfrm>
        </p:spPr>
        <p:txBody>
          <a:bodyPr>
            <a:normAutofit/>
          </a:bodyPr>
          <a:lstStyle/>
          <a:p>
            <a:r>
              <a:rPr lang="tr-TR" dirty="0"/>
              <a:t>I. Avcının dinen hayvan kesimine ehil birisi olması gerekir ve ehli kitabın avı da </a:t>
            </a:r>
            <a:r>
              <a:rPr lang="tr-TR" dirty="0" smtClean="0"/>
              <a:t>yenilebilir.</a:t>
            </a:r>
          </a:p>
          <a:p>
            <a:r>
              <a:rPr lang="tr-TR" dirty="0" smtClean="0"/>
              <a:t>II</a:t>
            </a:r>
            <a:r>
              <a:rPr lang="tr-TR" dirty="0"/>
              <a:t>. Avcının ava niyet etmiş ve avın üzerine avcı hayvanın salınmış olması </a:t>
            </a:r>
            <a:r>
              <a:rPr lang="tr-TR" dirty="0" smtClean="0"/>
              <a:t>gerekmektedir.</a:t>
            </a:r>
          </a:p>
          <a:p>
            <a:r>
              <a:rPr lang="tr-TR" dirty="0" smtClean="0"/>
              <a:t>III</a:t>
            </a:r>
            <a:r>
              <a:rPr lang="tr-TR" dirty="0"/>
              <a:t>. Avcı silahını kullanırken ya da avcı hayvanı salarken Allah’ın adını zikretmesi </a:t>
            </a:r>
            <a:r>
              <a:rPr lang="tr-TR" dirty="0" smtClean="0"/>
              <a:t>gerekmektedir.</a:t>
            </a:r>
          </a:p>
          <a:p>
            <a:r>
              <a:rPr lang="tr-TR" dirty="0" smtClean="0"/>
              <a:t>IV</a:t>
            </a:r>
            <a:r>
              <a:rPr lang="tr-TR" dirty="0"/>
              <a:t>. Kara hayvanı avlayan kişinin o esnada hac ya da umre için ihramda olmaması </a:t>
            </a:r>
            <a:r>
              <a:rPr lang="tr-TR" dirty="0" smtClean="0"/>
              <a:t>gerekmektedir.</a:t>
            </a:r>
          </a:p>
          <a:p>
            <a:r>
              <a:rPr lang="tr-TR" b="1" dirty="0" smtClean="0"/>
              <a:t>Bu </a:t>
            </a:r>
            <a:r>
              <a:rPr lang="tr-TR" b="1" dirty="0"/>
              <a:t>maddelerin hangileri avlanma ile ilgili olması gereken </a:t>
            </a:r>
            <a:r>
              <a:rPr lang="tr-TR" b="1" dirty="0" smtClean="0"/>
              <a:t>şartlardandır?</a:t>
            </a:r>
          </a:p>
          <a:p>
            <a:r>
              <a:rPr lang="tr-TR" dirty="0" smtClean="0"/>
              <a:t>A) I </a:t>
            </a:r>
            <a:r>
              <a:rPr lang="tr-TR" dirty="0"/>
              <a:t>ve II B) II ve III C) II, III ve IV D) I, III ve IV E) I, II, III ve IV</a:t>
            </a:r>
          </a:p>
        </p:txBody>
      </p:sp>
    </p:spTree>
    <p:extLst>
      <p:ext uri="{BB962C8B-B14F-4D97-AF65-F5344CB8AC3E}">
        <p14:creationId xmlns:p14="http://schemas.microsoft.com/office/powerpoint/2010/main" val="30304243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755752"/>
          </a:xfrm>
        </p:spPr>
        <p:txBody>
          <a:bodyPr/>
          <a:lstStyle/>
          <a:p>
            <a:r>
              <a:rPr lang="tr-TR" b="1" dirty="0">
                <a:solidFill>
                  <a:srgbClr val="00B050"/>
                </a:solidFill>
              </a:rPr>
              <a:t>Sıra sizde… </a:t>
            </a:r>
            <a:r>
              <a:rPr lang="tr-TR" b="1" dirty="0" smtClean="0">
                <a:solidFill>
                  <a:srgbClr val="00B050"/>
                </a:solidFill>
              </a:rPr>
              <a:t>(11. </a:t>
            </a:r>
            <a:r>
              <a:rPr lang="tr-TR" b="1" dirty="0">
                <a:solidFill>
                  <a:srgbClr val="00B050"/>
                </a:solidFill>
              </a:rPr>
              <a:t>Soru)</a:t>
            </a:r>
            <a:endParaRPr lang="tr-TR" dirty="0"/>
          </a:p>
        </p:txBody>
      </p:sp>
      <p:sp>
        <p:nvSpPr>
          <p:cNvPr id="3" name="İçerik Yer Tutucusu 2"/>
          <p:cNvSpPr>
            <a:spLocks noGrp="1"/>
          </p:cNvSpPr>
          <p:nvPr>
            <p:ph idx="1"/>
          </p:nvPr>
        </p:nvSpPr>
        <p:spPr>
          <a:xfrm>
            <a:off x="838200" y="1268360"/>
            <a:ext cx="10515600" cy="5053781"/>
          </a:xfrm>
        </p:spPr>
        <p:txBody>
          <a:bodyPr/>
          <a:lstStyle/>
          <a:p>
            <a:r>
              <a:rPr lang="tr-TR" dirty="0" smtClean="0"/>
              <a:t>I</a:t>
            </a:r>
            <a:r>
              <a:rPr lang="tr-TR" dirty="0"/>
              <a:t>. Avcı hayvan olarak köpek, aslan, şahin gibi yırtıcı hayvanların kullanılması caiz </a:t>
            </a:r>
            <a:r>
              <a:rPr lang="tr-TR" dirty="0" smtClean="0"/>
              <a:t>görülmüştür.</a:t>
            </a:r>
          </a:p>
          <a:p>
            <a:r>
              <a:rPr lang="tr-TR" dirty="0" smtClean="0"/>
              <a:t>II</a:t>
            </a:r>
            <a:r>
              <a:rPr lang="tr-TR" dirty="0"/>
              <a:t>. Avda kullanılacak olan hayvanın eğitilmiş olması </a:t>
            </a:r>
            <a:r>
              <a:rPr lang="tr-TR" dirty="0" smtClean="0"/>
              <a:t>gerekmektedir.</a:t>
            </a:r>
          </a:p>
          <a:p>
            <a:r>
              <a:rPr lang="tr-TR" dirty="0" smtClean="0"/>
              <a:t>III</a:t>
            </a:r>
            <a:r>
              <a:rPr lang="tr-TR" dirty="0"/>
              <a:t>. Fakihlerin çoğuna göre avcı hayvanın avdan yemeden sahibine getirmesi </a:t>
            </a:r>
            <a:r>
              <a:rPr lang="tr-TR" dirty="0" smtClean="0"/>
              <a:t>gerekmektedir.</a:t>
            </a:r>
          </a:p>
          <a:p>
            <a:r>
              <a:rPr lang="tr-TR" dirty="0" smtClean="0"/>
              <a:t>IV</a:t>
            </a:r>
            <a:r>
              <a:rPr lang="tr-TR" dirty="0"/>
              <a:t>. Avcı hayvan avı yaralayarak öldürmesi </a:t>
            </a:r>
            <a:r>
              <a:rPr lang="tr-TR" dirty="0" smtClean="0"/>
              <a:t>gerekmektedir.</a:t>
            </a:r>
          </a:p>
          <a:p>
            <a:r>
              <a:rPr lang="tr-TR" b="1" dirty="0" smtClean="0"/>
              <a:t>Bu </a:t>
            </a:r>
            <a:r>
              <a:rPr lang="tr-TR" b="1" dirty="0"/>
              <a:t>maddelerden hangileri avcı hayvan ile avlanmanın şartlarındandır</a:t>
            </a:r>
            <a:r>
              <a:rPr lang="tr-TR" b="1" dirty="0" smtClean="0"/>
              <a:t>?</a:t>
            </a:r>
          </a:p>
          <a:p>
            <a:pPr marL="0" indent="0">
              <a:buNone/>
            </a:pPr>
            <a:r>
              <a:rPr lang="tr-TR" dirty="0" smtClean="0"/>
              <a:t> </a:t>
            </a:r>
            <a:r>
              <a:rPr lang="tr-TR" dirty="0"/>
              <a:t>A) I ve II B) II ve III C) III ve IV D) I, II ve IV E) I, II, III ve IV </a:t>
            </a:r>
          </a:p>
        </p:txBody>
      </p:sp>
    </p:spTree>
    <p:extLst>
      <p:ext uri="{BB962C8B-B14F-4D97-AF65-F5344CB8AC3E}">
        <p14:creationId xmlns:p14="http://schemas.microsoft.com/office/powerpoint/2010/main" val="3255180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981894"/>
          </a:xfrm>
        </p:spPr>
        <p:txBody>
          <a:bodyPr/>
          <a:lstStyle/>
          <a:p>
            <a:r>
              <a:rPr lang="tr-TR" b="1" dirty="0" smtClean="0">
                <a:solidFill>
                  <a:srgbClr val="C00000"/>
                </a:solidFill>
              </a:rPr>
              <a:t>Avlanma</a:t>
            </a:r>
            <a:endParaRPr lang="tr-TR" b="1" dirty="0">
              <a:solidFill>
                <a:srgbClr val="C00000"/>
              </a:solidFill>
            </a:endParaRPr>
          </a:p>
        </p:txBody>
      </p:sp>
      <p:sp>
        <p:nvSpPr>
          <p:cNvPr id="3" name="İçerik Yer Tutucusu 2"/>
          <p:cNvSpPr>
            <a:spLocks noGrp="1"/>
          </p:cNvSpPr>
          <p:nvPr>
            <p:ph idx="1"/>
          </p:nvPr>
        </p:nvSpPr>
        <p:spPr>
          <a:xfrm>
            <a:off x="838200" y="1347019"/>
            <a:ext cx="10515600" cy="4829944"/>
          </a:xfrm>
        </p:spPr>
        <p:txBody>
          <a:bodyPr>
            <a:normAutofit/>
          </a:bodyPr>
          <a:lstStyle/>
          <a:p>
            <a:pPr>
              <a:lnSpc>
                <a:spcPct val="150000"/>
              </a:lnSpc>
              <a:spcBef>
                <a:spcPts val="600"/>
              </a:spcBef>
            </a:pPr>
            <a:r>
              <a:rPr lang="tr-TR" dirty="0"/>
              <a:t>Bir yarar gözetilmeksizin hayvanların avlanması caiz </a:t>
            </a:r>
            <a:r>
              <a:rPr lang="tr-TR" dirty="0" smtClean="0"/>
              <a:t>değildir.</a:t>
            </a:r>
          </a:p>
          <a:p>
            <a:pPr>
              <a:lnSpc>
                <a:spcPct val="150000"/>
              </a:lnSpc>
              <a:spcBef>
                <a:spcPts val="600"/>
              </a:spcBef>
            </a:pPr>
            <a:r>
              <a:rPr lang="tr-TR" b="1" dirty="0" smtClean="0">
                <a:solidFill>
                  <a:srgbClr val="00B050"/>
                </a:solidFill>
              </a:rPr>
              <a:t>a</a:t>
            </a:r>
            <a:r>
              <a:rPr lang="tr-TR" b="1" dirty="0">
                <a:solidFill>
                  <a:srgbClr val="00B050"/>
                </a:solidFill>
              </a:rPr>
              <a:t>. Avcı ve avlanma şekli ile ilgili bazı şartlar bulunmaktadır. Bu şartları şu şekilde sıralayabiliriz</a:t>
            </a:r>
            <a:r>
              <a:rPr lang="tr-TR" b="1" dirty="0" smtClean="0">
                <a:solidFill>
                  <a:srgbClr val="00B050"/>
                </a:solidFill>
              </a:rPr>
              <a:t>:</a:t>
            </a:r>
          </a:p>
          <a:p>
            <a:pPr>
              <a:lnSpc>
                <a:spcPct val="150000"/>
              </a:lnSpc>
              <a:spcBef>
                <a:spcPts val="600"/>
              </a:spcBef>
            </a:pPr>
            <a:r>
              <a:rPr lang="tr-TR" dirty="0" smtClean="0"/>
              <a:t>Avcının </a:t>
            </a:r>
            <a:r>
              <a:rPr lang="tr-TR" dirty="0"/>
              <a:t>dinen hayvan kesimine ehil birisi olması gerekir ve ehli kitabın avı da yenilebilir</a:t>
            </a:r>
            <a:r>
              <a:rPr lang="tr-TR" dirty="0" smtClean="0"/>
              <a:t>.</a:t>
            </a:r>
          </a:p>
          <a:p>
            <a:pPr>
              <a:lnSpc>
                <a:spcPct val="150000"/>
              </a:lnSpc>
              <a:spcBef>
                <a:spcPts val="600"/>
              </a:spcBef>
            </a:pPr>
            <a:r>
              <a:rPr lang="tr-TR" dirty="0" smtClean="0"/>
              <a:t>Avcının </a:t>
            </a:r>
            <a:r>
              <a:rPr lang="tr-TR" dirty="0"/>
              <a:t>ava niyet etmiş ve avın üzerine avcı hayvanın salınmış olması </a:t>
            </a:r>
            <a:r>
              <a:rPr lang="tr-TR" dirty="0" smtClean="0"/>
              <a:t>gerekmektedir.</a:t>
            </a:r>
          </a:p>
        </p:txBody>
      </p:sp>
    </p:spTree>
    <p:extLst>
      <p:ext uri="{BB962C8B-B14F-4D97-AF65-F5344CB8AC3E}">
        <p14:creationId xmlns:p14="http://schemas.microsoft.com/office/powerpoint/2010/main" val="142069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755752"/>
          </a:xfrm>
        </p:spPr>
        <p:txBody>
          <a:bodyPr/>
          <a:lstStyle/>
          <a:p>
            <a:r>
              <a:rPr lang="tr-TR" b="1" dirty="0" smtClean="0">
                <a:solidFill>
                  <a:srgbClr val="C00000"/>
                </a:solidFill>
              </a:rPr>
              <a:t>Avlanma</a:t>
            </a:r>
            <a:endParaRPr lang="tr-TR" b="1" dirty="0">
              <a:solidFill>
                <a:srgbClr val="C00000"/>
              </a:solidFill>
            </a:endParaRPr>
          </a:p>
        </p:txBody>
      </p:sp>
      <p:sp>
        <p:nvSpPr>
          <p:cNvPr id="3" name="İçerik Yer Tutucusu 2"/>
          <p:cNvSpPr>
            <a:spLocks noGrp="1"/>
          </p:cNvSpPr>
          <p:nvPr>
            <p:ph idx="1"/>
          </p:nvPr>
        </p:nvSpPr>
        <p:spPr>
          <a:xfrm>
            <a:off x="838200" y="1347019"/>
            <a:ext cx="10515600" cy="4829944"/>
          </a:xfrm>
        </p:spPr>
        <p:txBody>
          <a:bodyPr>
            <a:normAutofit/>
          </a:bodyPr>
          <a:lstStyle/>
          <a:p>
            <a:pPr>
              <a:lnSpc>
                <a:spcPct val="150000"/>
              </a:lnSpc>
              <a:spcBef>
                <a:spcPts val="600"/>
              </a:spcBef>
            </a:pPr>
            <a:r>
              <a:rPr lang="tr-TR" dirty="0" smtClean="0"/>
              <a:t>Avcının </a:t>
            </a:r>
            <a:r>
              <a:rPr lang="tr-TR" dirty="0"/>
              <a:t>silahını kullanırken ya da </a:t>
            </a:r>
            <a:r>
              <a:rPr lang="tr-TR" dirty="0" smtClean="0"/>
              <a:t>hayvanı </a:t>
            </a:r>
            <a:r>
              <a:rPr lang="tr-TR" dirty="0"/>
              <a:t>salarken Allah’ın adını zikretmesi gerekmektedir.</a:t>
            </a:r>
          </a:p>
          <a:p>
            <a:pPr>
              <a:lnSpc>
                <a:spcPct val="150000"/>
              </a:lnSpc>
              <a:spcBef>
                <a:spcPts val="600"/>
              </a:spcBef>
            </a:pPr>
            <a:r>
              <a:rPr lang="tr-TR" dirty="0"/>
              <a:t>Kara hayvanı avlayan kişinin o esnada hac ya da umre için ihramda olmaması gerekmektedir.</a:t>
            </a:r>
          </a:p>
        </p:txBody>
      </p:sp>
    </p:spTree>
    <p:extLst>
      <p:ext uri="{BB962C8B-B14F-4D97-AF65-F5344CB8AC3E}">
        <p14:creationId xmlns:p14="http://schemas.microsoft.com/office/powerpoint/2010/main" val="422188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24578"/>
          </a:xfrm>
        </p:spPr>
        <p:txBody>
          <a:bodyPr/>
          <a:lstStyle/>
          <a:p>
            <a:r>
              <a:rPr lang="tr-TR" b="1" dirty="0" smtClean="0">
                <a:solidFill>
                  <a:srgbClr val="C00000"/>
                </a:solidFill>
              </a:rPr>
              <a:t>Avlanma</a:t>
            </a:r>
            <a:endParaRPr lang="tr-TR" b="1" dirty="0">
              <a:solidFill>
                <a:srgbClr val="C00000"/>
              </a:solidFill>
            </a:endParaRPr>
          </a:p>
        </p:txBody>
      </p:sp>
      <p:sp>
        <p:nvSpPr>
          <p:cNvPr id="3" name="İçerik Yer Tutucusu 2"/>
          <p:cNvSpPr>
            <a:spLocks noGrp="1"/>
          </p:cNvSpPr>
          <p:nvPr>
            <p:ph idx="1"/>
          </p:nvPr>
        </p:nvSpPr>
        <p:spPr>
          <a:xfrm>
            <a:off x="838200" y="1396181"/>
            <a:ext cx="10515600" cy="4780782"/>
          </a:xfrm>
        </p:spPr>
        <p:txBody>
          <a:bodyPr/>
          <a:lstStyle/>
          <a:p>
            <a:pPr>
              <a:lnSpc>
                <a:spcPct val="150000"/>
              </a:lnSpc>
              <a:spcBef>
                <a:spcPts val="600"/>
              </a:spcBef>
            </a:pPr>
            <a:r>
              <a:rPr lang="tr-TR" b="1" dirty="0">
                <a:solidFill>
                  <a:srgbClr val="00B050"/>
                </a:solidFill>
              </a:rPr>
              <a:t>b. Avlanacak hayvan ile ilgili şartları da şu şekilde sıralayabiliriz</a:t>
            </a:r>
            <a:r>
              <a:rPr lang="tr-TR" b="1" dirty="0" smtClean="0">
                <a:solidFill>
                  <a:srgbClr val="00B050"/>
                </a:solidFill>
              </a:rPr>
              <a:t>:</a:t>
            </a:r>
          </a:p>
          <a:p>
            <a:pPr>
              <a:lnSpc>
                <a:spcPct val="150000"/>
              </a:lnSpc>
              <a:spcBef>
                <a:spcPts val="600"/>
              </a:spcBef>
            </a:pPr>
            <a:r>
              <a:rPr lang="tr-TR" dirty="0" smtClean="0"/>
              <a:t>Avlanan </a:t>
            </a:r>
            <a:r>
              <a:rPr lang="tr-TR" dirty="0"/>
              <a:t>hayvanın etinin </a:t>
            </a:r>
            <a:r>
              <a:rPr lang="tr-TR" dirty="0" smtClean="0"/>
              <a:t>yenilmesi </a:t>
            </a:r>
            <a:r>
              <a:rPr lang="tr-TR" dirty="0"/>
              <a:t>için, eti yenen türden bir hayvanın avlanması </a:t>
            </a:r>
            <a:r>
              <a:rPr lang="tr-TR" dirty="0" smtClean="0"/>
              <a:t>gerekmektedir.</a:t>
            </a:r>
          </a:p>
          <a:p>
            <a:pPr>
              <a:lnSpc>
                <a:spcPct val="150000"/>
              </a:lnSpc>
              <a:spcBef>
                <a:spcPts val="600"/>
              </a:spcBef>
            </a:pPr>
            <a:r>
              <a:rPr lang="tr-TR" dirty="0" smtClean="0"/>
              <a:t>Avlanan </a:t>
            </a:r>
            <a:r>
              <a:rPr lang="tr-TR" dirty="0"/>
              <a:t>hayvanın kesiminden önce ölmesi halinde bu ölümün avlanmadan kaynaklanması </a:t>
            </a:r>
            <a:r>
              <a:rPr lang="tr-TR" dirty="0" smtClean="0"/>
              <a:t>gerekmektedir.</a:t>
            </a:r>
          </a:p>
          <a:p>
            <a:pPr>
              <a:lnSpc>
                <a:spcPct val="150000"/>
              </a:lnSpc>
              <a:spcBef>
                <a:spcPts val="600"/>
              </a:spcBef>
            </a:pPr>
            <a:r>
              <a:rPr lang="tr-TR" dirty="0" smtClean="0"/>
              <a:t>Avlanan </a:t>
            </a:r>
            <a:r>
              <a:rPr lang="tr-TR" dirty="0"/>
              <a:t>hayvanın tabiatı vahşi hayvan olmalıdır. </a:t>
            </a:r>
          </a:p>
        </p:txBody>
      </p:sp>
    </p:spTree>
    <p:extLst>
      <p:ext uri="{BB962C8B-B14F-4D97-AF65-F5344CB8AC3E}">
        <p14:creationId xmlns:p14="http://schemas.microsoft.com/office/powerpoint/2010/main" val="4283788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745919"/>
          </a:xfrm>
        </p:spPr>
        <p:txBody>
          <a:bodyPr/>
          <a:lstStyle/>
          <a:p>
            <a:r>
              <a:rPr lang="tr-TR" b="1" dirty="0" smtClean="0">
                <a:solidFill>
                  <a:srgbClr val="C00000"/>
                </a:solidFill>
              </a:rPr>
              <a:t>Avlanma</a:t>
            </a:r>
            <a:endParaRPr lang="tr-TR" dirty="0">
              <a:solidFill>
                <a:srgbClr val="00B050"/>
              </a:solidFill>
            </a:endParaRPr>
          </a:p>
        </p:txBody>
      </p:sp>
      <p:sp>
        <p:nvSpPr>
          <p:cNvPr id="3" name="İçerik Yer Tutucusu 2"/>
          <p:cNvSpPr>
            <a:spLocks noGrp="1"/>
          </p:cNvSpPr>
          <p:nvPr>
            <p:ph idx="1"/>
          </p:nvPr>
        </p:nvSpPr>
        <p:spPr>
          <a:xfrm>
            <a:off x="838200" y="1111045"/>
            <a:ext cx="10515600" cy="5065918"/>
          </a:xfrm>
        </p:spPr>
        <p:txBody>
          <a:bodyPr>
            <a:normAutofit/>
          </a:bodyPr>
          <a:lstStyle/>
          <a:p>
            <a:pPr>
              <a:lnSpc>
                <a:spcPct val="150000"/>
              </a:lnSpc>
              <a:spcBef>
                <a:spcPts val="600"/>
              </a:spcBef>
            </a:pPr>
            <a:r>
              <a:rPr lang="tr-TR" b="1" dirty="0">
                <a:solidFill>
                  <a:srgbClr val="00B050"/>
                </a:solidFill>
              </a:rPr>
              <a:t>c. Silah ile </a:t>
            </a:r>
            <a:r>
              <a:rPr lang="tr-TR" b="1" dirty="0" smtClean="0">
                <a:solidFill>
                  <a:srgbClr val="00B050"/>
                </a:solidFill>
              </a:rPr>
              <a:t>avlanma</a:t>
            </a:r>
          </a:p>
          <a:p>
            <a:pPr>
              <a:lnSpc>
                <a:spcPct val="150000"/>
              </a:lnSpc>
              <a:spcBef>
                <a:spcPts val="600"/>
              </a:spcBef>
            </a:pPr>
            <a:r>
              <a:rPr lang="tr-TR" dirty="0" smtClean="0"/>
              <a:t>Avlanmada </a:t>
            </a:r>
            <a:r>
              <a:rPr lang="tr-TR" dirty="0"/>
              <a:t>kullanılan </a:t>
            </a:r>
            <a:r>
              <a:rPr lang="tr-TR" dirty="0" smtClean="0"/>
              <a:t>silah, </a:t>
            </a:r>
            <a:r>
              <a:rPr lang="tr-TR" dirty="0"/>
              <a:t>delici ve kesici </a:t>
            </a:r>
            <a:r>
              <a:rPr lang="tr-TR" dirty="0" smtClean="0"/>
              <a:t>olmalıdır.</a:t>
            </a:r>
          </a:p>
          <a:p>
            <a:pPr>
              <a:lnSpc>
                <a:spcPct val="150000"/>
              </a:lnSpc>
              <a:spcBef>
                <a:spcPts val="600"/>
              </a:spcBef>
            </a:pPr>
            <a:r>
              <a:rPr lang="tr-TR" dirty="0" smtClean="0"/>
              <a:t>Ava </a:t>
            </a:r>
            <a:r>
              <a:rPr lang="tr-TR" dirty="0"/>
              <a:t>atılan bir ok, kılıç ya da bıçağın avın bir organını yaralaması </a:t>
            </a:r>
            <a:r>
              <a:rPr lang="tr-TR" dirty="0" smtClean="0"/>
              <a:t>gerekir.</a:t>
            </a:r>
          </a:p>
          <a:p>
            <a:pPr>
              <a:lnSpc>
                <a:spcPct val="150000"/>
              </a:lnSpc>
              <a:spcBef>
                <a:spcPts val="600"/>
              </a:spcBef>
            </a:pPr>
            <a:r>
              <a:rPr lang="tr-TR" dirty="0" smtClean="0"/>
              <a:t>Taş</a:t>
            </a:r>
            <a:r>
              <a:rPr lang="tr-TR" dirty="0"/>
              <a:t>, sopa ve benzeri cisimlerle avın yaralanması caiz görüşmüştür.</a:t>
            </a:r>
            <a:endParaRPr lang="tr-TR" dirty="0" smtClean="0"/>
          </a:p>
        </p:txBody>
      </p:sp>
    </p:spTree>
    <p:extLst>
      <p:ext uri="{BB962C8B-B14F-4D97-AF65-F5344CB8AC3E}">
        <p14:creationId xmlns:p14="http://schemas.microsoft.com/office/powerpoint/2010/main" val="2782981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24578"/>
          </a:xfrm>
        </p:spPr>
        <p:txBody>
          <a:bodyPr/>
          <a:lstStyle/>
          <a:p>
            <a:r>
              <a:rPr lang="tr-TR" b="1" dirty="0" smtClean="0">
                <a:solidFill>
                  <a:srgbClr val="C00000"/>
                </a:solidFill>
              </a:rPr>
              <a:t>Avlanma</a:t>
            </a:r>
            <a:endParaRPr lang="tr-TR" b="1" dirty="0">
              <a:solidFill>
                <a:srgbClr val="C00000"/>
              </a:solidFill>
            </a:endParaRPr>
          </a:p>
        </p:txBody>
      </p:sp>
      <p:sp>
        <p:nvSpPr>
          <p:cNvPr id="3" name="İçerik Yer Tutucusu 2"/>
          <p:cNvSpPr>
            <a:spLocks noGrp="1"/>
          </p:cNvSpPr>
          <p:nvPr>
            <p:ph idx="1"/>
          </p:nvPr>
        </p:nvSpPr>
        <p:spPr>
          <a:xfrm>
            <a:off x="838200" y="1189703"/>
            <a:ext cx="10515600" cy="5319251"/>
          </a:xfrm>
        </p:spPr>
        <p:txBody>
          <a:bodyPr>
            <a:normAutofit/>
          </a:bodyPr>
          <a:lstStyle/>
          <a:p>
            <a:pPr>
              <a:lnSpc>
                <a:spcPct val="150000"/>
              </a:lnSpc>
              <a:spcBef>
                <a:spcPts val="600"/>
              </a:spcBef>
            </a:pPr>
            <a:r>
              <a:rPr lang="tr-TR" b="1" dirty="0">
                <a:solidFill>
                  <a:srgbClr val="00B050"/>
                </a:solidFill>
              </a:rPr>
              <a:t>d. Avcı hayvan ile </a:t>
            </a:r>
            <a:r>
              <a:rPr lang="tr-TR" b="1" dirty="0" smtClean="0">
                <a:solidFill>
                  <a:srgbClr val="00B050"/>
                </a:solidFill>
              </a:rPr>
              <a:t>avlanma</a:t>
            </a:r>
          </a:p>
          <a:p>
            <a:pPr>
              <a:lnSpc>
                <a:spcPct val="150000"/>
              </a:lnSpc>
              <a:spcBef>
                <a:spcPts val="600"/>
              </a:spcBef>
            </a:pPr>
            <a:r>
              <a:rPr lang="tr-TR" dirty="0" smtClean="0"/>
              <a:t>Avcı </a:t>
            </a:r>
            <a:r>
              <a:rPr lang="tr-TR" dirty="0"/>
              <a:t>hayvan olarak köpek, </a:t>
            </a:r>
            <a:r>
              <a:rPr lang="tr-TR" dirty="0" smtClean="0"/>
              <a:t>aslan ve </a:t>
            </a:r>
            <a:r>
              <a:rPr lang="tr-TR" dirty="0"/>
              <a:t>şahin gibi yırtıcı hayvanların kullanılması caiz </a:t>
            </a:r>
            <a:r>
              <a:rPr lang="tr-TR" dirty="0" smtClean="0"/>
              <a:t>görülmüştür.</a:t>
            </a:r>
          </a:p>
          <a:p>
            <a:pPr>
              <a:lnSpc>
                <a:spcPct val="150000"/>
              </a:lnSpc>
              <a:spcBef>
                <a:spcPts val="600"/>
              </a:spcBef>
            </a:pPr>
            <a:r>
              <a:rPr lang="tr-TR" dirty="0" smtClean="0"/>
              <a:t>Avda </a:t>
            </a:r>
            <a:r>
              <a:rPr lang="tr-TR" dirty="0"/>
              <a:t>kullanılacak olan hayvanın eğitilmiş olması </a:t>
            </a:r>
            <a:r>
              <a:rPr lang="tr-TR" dirty="0" smtClean="0"/>
              <a:t>gerekir.</a:t>
            </a:r>
          </a:p>
        </p:txBody>
      </p:sp>
    </p:spTree>
    <p:extLst>
      <p:ext uri="{BB962C8B-B14F-4D97-AF65-F5344CB8AC3E}">
        <p14:creationId xmlns:p14="http://schemas.microsoft.com/office/powerpoint/2010/main" val="4125849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745921"/>
          </a:xfrm>
        </p:spPr>
        <p:txBody>
          <a:bodyPr/>
          <a:lstStyle/>
          <a:p>
            <a:r>
              <a:rPr lang="tr-TR" b="1" dirty="0" smtClean="0">
                <a:solidFill>
                  <a:srgbClr val="C00000"/>
                </a:solidFill>
              </a:rPr>
              <a:t>Avlanma</a:t>
            </a:r>
            <a:endParaRPr lang="tr-TR" b="1" dirty="0">
              <a:solidFill>
                <a:srgbClr val="C00000"/>
              </a:solidFill>
            </a:endParaRPr>
          </a:p>
        </p:txBody>
      </p:sp>
      <p:sp>
        <p:nvSpPr>
          <p:cNvPr id="3" name="İçerik Yer Tutucusu 2"/>
          <p:cNvSpPr>
            <a:spLocks noGrp="1"/>
          </p:cNvSpPr>
          <p:nvPr>
            <p:ph idx="1"/>
          </p:nvPr>
        </p:nvSpPr>
        <p:spPr>
          <a:xfrm>
            <a:off x="838200" y="1111046"/>
            <a:ext cx="10515600" cy="5437238"/>
          </a:xfrm>
        </p:spPr>
        <p:txBody>
          <a:bodyPr>
            <a:normAutofit/>
          </a:bodyPr>
          <a:lstStyle/>
          <a:p>
            <a:pPr>
              <a:lnSpc>
                <a:spcPct val="150000"/>
              </a:lnSpc>
              <a:spcBef>
                <a:spcPts val="600"/>
              </a:spcBef>
            </a:pPr>
            <a:r>
              <a:rPr lang="tr-TR" dirty="0"/>
              <a:t>Fakihlerin çoğuna göre avcı hayvanın avdan yemeden sahibine getirmesi gerekmektedir.</a:t>
            </a:r>
          </a:p>
          <a:p>
            <a:pPr>
              <a:lnSpc>
                <a:spcPct val="150000"/>
              </a:lnSpc>
              <a:spcBef>
                <a:spcPts val="600"/>
              </a:spcBef>
            </a:pPr>
            <a:r>
              <a:rPr lang="tr-TR" dirty="0"/>
              <a:t>Avcı </a:t>
            </a:r>
            <a:r>
              <a:rPr lang="tr-TR" dirty="0" smtClean="0"/>
              <a:t>hayvanın </a:t>
            </a:r>
            <a:r>
              <a:rPr lang="tr-TR" dirty="0"/>
              <a:t>avı yaralayarak öldürmesi gerekmektedir.</a:t>
            </a:r>
          </a:p>
          <a:p>
            <a:pPr>
              <a:lnSpc>
                <a:spcPct val="150000"/>
              </a:lnSpc>
              <a:spcBef>
                <a:spcPts val="600"/>
              </a:spcBef>
            </a:pPr>
            <a:r>
              <a:rPr lang="tr-TR" dirty="0"/>
              <a:t>Avcı hayvan sahibi tarafından avın üzerine salınmış olması gerekmektedir.</a:t>
            </a:r>
          </a:p>
          <a:p>
            <a:pPr>
              <a:lnSpc>
                <a:spcPct val="150000"/>
              </a:lnSpc>
              <a:spcBef>
                <a:spcPts val="600"/>
              </a:spcBef>
            </a:pPr>
            <a:r>
              <a:rPr lang="tr-TR" dirty="0"/>
              <a:t>Avcı hayvana av esnasında eğitilmemiş bir hayvan yardım etmemelidir.</a:t>
            </a:r>
          </a:p>
        </p:txBody>
      </p:sp>
    </p:spTree>
    <p:extLst>
      <p:ext uri="{BB962C8B-B14F-4D97-AF65-F5344CB8AC3E}">
        <p14:creationId xmlns:p14="http://schemas.microsoft.com/office/powerpoint/2010/main" val="131606244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894</TotalTime>
  <Words>1555</Words>
  <Application>Microsoft Office PowerPoint</Application>
  <PresentationFormat>Geniş ekran</PresentationFormat>
  <Paragraphs>112</Paragraphs>
  <Slides>31</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31</vt:i4>
      </vt:variant>
    </vt:vector>
  </HeadingPairs>
  <TitlesOfParts>
    <vt:vector size="37" baseType="lpstr">
      <vt:lpstr>Adobe Caslon Pro</vt:lpstr>
      <vt:lpstr>Adobe Myungjo Std M</vt:lpstr>
      <vt:lpstr>Arial</vt:lpstr>
      <vt:lpstr>Calibri</vt:lpstr>
      <vt:lpstr>Calibri Light</vt:lpstr>
      <vt:lpstr>Office Teması</vt:lpstr>
      <vt:lpstr> </vt:lpstr>
      <vt:lpstr>PowerPoint Sunusu</vt:lpstr>
      <vt:lpstr>Bu derste neler öğreneceğiz?</vt:lpstr>
      <vt:lpstr>Avlanma</vt:lpstr>
      <vt:lpstr>Avlanma</vt:lpstr>
      <vt:lpstr>Avlanma</vt:lpstr>
      <vt:lpstr>Avlanma</vt:lpstr>
      <vt:lpstr>Avlanma</vt:lpstr>
      <vt:lpstr>Avlanma</vt:lpstr>
      <vt:lpstr>İçecekler</vt:lpstr>
      <vt:lpstr>İçecekler</vt:lpstr>
      <vt:lpstr>Örtünme</vt:lpstr>
      <vt:lpstr>Örtünme</vt:lpstr>
      <vt:lpstr>Örtünme</vt:lpstr>
      <vt:lpstr>Örtünme</vt:lpstr>
      <vt:lpstr>Örtünme</vt:lpstr>
      <vt:lpstr> Örtünme </vt:lpstr>
      <vt:lpstr>Odaklanalım!...</vt:lpstr>
      <vt:lpstr>Örtünme</vt:lpstr>
      <vt:lpstr>Örtünme</vt:lpstr>
      <vt:lpstr>Örtünme</vt:lpstr>
      <vt:lpstr>Odaklanalım!...</vt:lpstr>
      <vt:lpstr>Sanat</vt:lpstr>
      <vt:lpstr>Sanat</vt:lpstr>
      <vt:lpstr>Bilgi Notu…</vt:lpstr>
      <vt:lpstr>Bilgi Notu…</vt:lpstr>
      <vt:lpstr>Sanat</vt:lpstr>
      <vt:lpstr>Bilgi Notu…</vt:lpstr>
      <vt:lpstr>Sanat</vt:lpstr>
      <vt:lpstr>Sıra sizde… (8. Soru)</vt:lpstr>
      <vt:lpstr>Sıra sizde… (11. Soru)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oguzkaan ekmekçi</dc:creator>
  <cp:lastModifiedBy>Sınıf-1</cp:lastModifiedBy>
  <cp:revision>115</cp:revision>
  <dcterms:created xsi:type="dcterms:W3CDTF">2020-11-30T19:20:16Z</dcterms:created>
  <dcterms:modified xsi:type="dcterms:W3CDTF">2021-01-07T12:21:53Z</dcterms:modified>
</cp:coreProperties>
</file>